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78" r:id="rId3"/>
    <p:sldId id="279" r:id="rId4"/>
    <p:sldId id="283" r:id="rId5"/>
    <p:sldId id="276" r:id="rId6"/>
    <p:sldId id="275" r:id="rId7"/>
    <p:sldId id="274" r:id="rId8"/>
    <p:sldId id="289" r:id="rId9"/>
    <p:sldId id="273" r:id="rId10"/>
    <p:sldId id="272" r:id="rId11"/>
    <p:sldId id="271" r:id="rId12"/>
    <p:sldId id="285" r:id="rId13"/>
    <p:sldId id="270" r:id="rId14"/>
    <p:sldId id="269" r:id="rId15"/>
    <p:sldId id="286" r:id="rId16"/>
    <p:sldId id="268" r:id="rId17"/>
    <p:sldId id="267" r:id="rId18"/>
    <p:sldId id="266" r:id="rId19"/>
    <p:sldId id="287" r:id="rId20"/>
    <p:sldId id="265" r:id="rId21"/>
    <p:sldId id="264" r:id="rId22"/>
    <p:sldId id="262" r:id="rId23"/>
    <p:sldId id="261" r:id="rId24"/>
    <p:sldId id="260" r:id="rId25"/>
    <p:sldId id="259" r:id="rId26"/>
    <p:sldId id="258" r:id="rId27"/>
    <p:sldId id="280" r:id="rId28"/>
    <p:sldId id="281" r:id="rId29"/>
    <p:sldId id="288" r:id="rId30"/>
    <p:sldId id="282" r:id="rId31"/>
    <p:sldId id="284"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21/09/1441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21/09/1441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21/09/1441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21/09/1441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21/09/1441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84784"/>
            <a:ext cx="8229600" cy="1143000"/>
          </a:xfrm>
        </p:spPr>
        <p:txBody>
          <a:bodyPr/>
          <a:lstStyle/>
          <a:p>
            <a:pPr algn="ctr"/>
            <a:r>
              <a:rPr lang="ar-IQ" dirty="0" smtClean="0">
                <a:solidFill>
                  <a:schemeClr val="tx1"/>
                </a:solidFill>
              </a:rPr>
              <a:t>الاستاذ الدكتور عزيز مهدي </a:t>
            </a:r>
            <a:endParaRPr lang="ar-IQ" dirty="0">
              <a:solidFill>
                <a:schemeClr val="tx1"/>
              </a:solidFill>
            </a:endParaRPr>
          </a:p>
        </p:txBody>
      </p:sp>
      <p:sp>
        <p:nvSpPr>
          <p:cNvPr id="3" name="عنصر نائب للمحتوى 2"/>
          <p:cNvSpPr>
            <a:spLocks noGrp="1"/>
          </p:cNvSpPr>
          <p:nvPr>
            <p:ph idx="1"/>
          </p:nvPr>
        </p:nvSpPr>
        <p:spPr>
          <a:xfrm>
            <a:off x="467544" y="3068960"/>
            <a:ext cx="8229600" cy="3615680"/>
          </a:xfrm>
        </p:spPr>
        <p:txBody>
          <a:bodyPr/>
          <a:lstStyle/>
          <a:p>
            <a:pPr marL="0" indent="0" algn="ctr">
              <a:buNone/>
            </a:pPr>
            <a:r>
              <a:rPr lang="ar-IQ" dirty="0" smtClean="0"/>
              <a:t>المحاضرة الثالثة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3638347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smtClean="0"/>
              <a:t>مثال:</a:t>
            </a:r>
            <a:endParaRPr lang="ar-IQ" sz="2800" b="1" dirty="0"/>
          </a:p>
        </p:txBody>
      </p:sp>
      <p:sp>
        <p:nvSpPr>
          <p:cNvPr id="3" name="عنصر نائب للمحتوى 2"/>
          <p:cNvSpPr>
            <a:spLocks noGrp="1"/>
          </p:cNvSpPr>
          <p:nvPr>
            <p:ph idx="1"/>
          </p:nvPr>
        </p:nvSpPr>
        <p:spPr/>
        <p:txBody>
          <a:bodyPr>
            <a:normAutofit/>
          </a:bodyPr>
          <a:lstStyle/>
          <a:p>
            <a:pPr algn="just"/>
            <a:r>
              <a:rPr lang="ar-IQ" sz="2000" b="1" dirty="0">
                <a:latin typeface="Times New Roman" pitchFamily="18" charset="0"/>
                <a:cs typeface="Times New Roman" pitchFamily="18" charset="0"/>
              </a:rPr>
              <a:t>. ففي البصل مثلا تعود ظاهرة العقم فيه الى وجود زوج واحد من الجينات النووية وهو </a:t>
            </a:r>
            <a:r>
              <a:rPr lang="en-US" sz="2000" b="1" dirty="0" err="1">
                <a:latin typeface="Times New Roman" pitchFamily="18" charset="0"/>
                <a:cs typeface="Times New Roman" pitchFamily="18" charset="0"/>
              </a:rPr>
              <a:t>Ms</a:t>
            </a:r>
            <a:r>
              <a:rPr lang="en-US" sz="2000" b="1" dirty="0">
                <a:latin typeface="Times New Roman" pitchFamily="18" charset="0"/>
                <a:cs typeface="Times New Roman" pitchFamily="18" charset="0"/>
              </a:rPr>
              <a:t> </a:t>
            </a:r>
            <a:r>
              <a:rPr lang="ar-IQ" sz="2000" b="1" dirty="0" smtClean="0">
                <a:latin typeface="Times New Roman" pitchFamily="18" charset="0"/>
                <a:cs typeface="Times New Roman" pitchFamily="18" charset="0"/>
              </a:rPr>
              <a:t> وهو </a:t>
            </a:r>
            <a:r>
              <a:rPr lang="ar-IQ" sz="2000" b="1" dirty="0">
                <a:latin typeface="Times New Roman" pitchFamily="18" charset="0"/>
                <a:cs typeface="Times New Roman" pitchFamily="18" charset="0"/>
              </a:rPr>
              <a:t>مسؤول عن صفة الخصوبة </a:t>
            </a:r>
            <a:r>
              <a:rPr lang="en-US" sz="2000" b="1" dirty="0">
                <a:latin typeface="Times New Roman" pitchFamily="18" charset="0"/>
                <a:cs typeface="Times New Roman" pitchFamily="18" charset="0"/>
              </a:rPr>
              <a:t>Fertility  </a:t>
            </a:r>
            <a:r>
              <a:rPr lang="ar-IQ" sz="2000" b="1" dirty="0" smtClean="0">
                <a:latin typeface="Times New Roman" pitchFamily="18" charset="0"/>
                <a:cs typeface="Times New Roman" pitchFamily="18" charset="0"/>
              </a:rPr>
              <a:t> </a:t>
            </a:r>
            <a:r>
              <a:rPr lang="ar-IQ" sz="2000" b="1" dirty="0" err="1" smtClean="0">
                <a:latin typeface="Times New Roman" pitchFamily="18" charset="0"/>
                <a:cs typeface="Times New Roman" pitchFamily="18" charset="0"/>
              </a:rPr>
              <a:t>وأليله</a:t>
            </a:r>
            <a:r>
              <a:rPr lang="ar-IQ" sz="2000" b="1" dirty="0" smtClean="0">
                <a:latin typeface="Times New Roman" pitchFamily="18" charset="0"/>
                <a:cs typeface="Times New Roman" pitchFamily="18" charset="0"/>
              </a:rPr>
              <a:t> </a:t>
            </a:r>
            <a:r>
              <a:rPr lang="ar-IQ" sz="2000" b="1" dirty="0">
                <a:latin typeface="Times New Roman" pitchFamily="18" charset="0"/>
                <a:cs typeface="Times New Roman" pitchFamily="18" charset="0"/>
              </a:rPr>
              <a:t>المتنحي </a:t>
            </a:r>
            <a:r>
              <a:rPr lang="en-US" sz="2000" b="1" dirty="0" err="1">
                <a:latin typeface="Times New Roman" pitchFamily="18" charset="0"/>
                <a:cs typeface="Times New Roman" pitchFamily="18" charset="0"/>
              </a:rPr>
              <a:t>ms</a:t>
            </a:r>
            <a:r>
              <a:rPr lang="en-US" sz="2000" b="1" dirty="0">
                <a:latin typeface="Times New Roman" pitchFamily="18" charset="0"/>
                <a:cs typeface="Times New Roman" pitchFamily="18" charset="0"/>
              </a:rPr>
              <a:t> </a:t>
            </a:r>
            <a:r>
              <a:rPr lang="ar-IQ" sz="2000" b="1" dirty="0" smtClean="0">
                <a:latin typeface="Times New Roman" pitchFamily="18" charset="0"/>
                <a:cs typeface="Times New Roman" pitchFamily="18" charset="0"/>
              </a:rPr>
              <a:t> مسؤول </a:t>
            </a:r>
            <a:r>
              <a:rPr lang="ar-IQ" sz="2000" b="1" dirty="0">
                <a:latin typeface="Times New Roman" pitchFamily="18" charset="0"/>
                <a:cs typeface="Times New Roman" pitchFamily="18" charset="0"/>
              </a:rPr>
              <a:t>عن العقم، اضافة الى وجود نوعين من </a:t>
            </a:r>
            <a:r>
              <a:rPr lang="ar-IQ" sz="2000" b="1" dirty="0" err="1">
                <a:latin typeface="Times New Roman" pitchFamily="18" charset="0"/>
                <a:cs typeface="Times New Roman" pitchFamily="18" charset="0"/>
              </a:rPr>
              <a:t>السايتوبلازم</a:t>
            </a:r>
            <a:r>
              <a:rPr lang="ar-IQ" sz="2000" b="1" dirty="0">
                <a:latin typeface="Times New Roman" pitchFamily="18" charset="0"/>
                <a:cs typeface="Times New Roman" pitchFamily="18" charset="0"/>
              </a:rPr>
              <a:t> حسب نوع العوامل الوراثية الموجودة فهو اما </a:t>
            </a:r>
            <a:r>
              <a:rPr lang="ar-IQ" sz="2000" b="1" dirty="0" err="1">
                <a:latin typeface="Times New Roman" pitchFamily="18" charset="0"/>
                <a:cs typeface="Times New Roman" pitchFamily="18" charset="0"/>
              </a:rPr>
              <a:t>سايتوبلازم</a:t>
            </a:r>
            <a:r>
              <a:rPr lang="ar-IQ" sz="2000" b="1" dirty="0">
                <a:latin typeface="Times New Roman" pitchFamily="18" charset="0"/>
                <a:cs typeface="Times New Roman" pitchFamily="18" charset="0"/>
              </a:rPr>
              <a:t> عقيم </a:t>
            </a:r>
            <a:r>
              <a:rPr lang="ar-IQ"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ar-IQ" sz="2000" b="1" dirty="0" smtClean="0">
                <a:latin typeface="Times New Roman" pitchFamily="18" charset="0"/>
                <a:cs typeface="Times New Roman" pitchFamily="18" charset="0"/>
              </a:rPr>
              <a:t>) اي </a:t>
            </a:r>
            <a:r>
              <a:rPr lang="ar-IQ" sz="2000" b="1" dirty="0">
                <a:latin typeface="Times New Roman" pitchFamily="18" charset="0"/>
                <a:cs typeface="Times New Roman" pitchFamily="18" charset="0"/>
              </a:rPr>
              <a:t>يحمل جيــــــنات العقم </a:t>
            </a:r>
            <a:r>
              <a:rPr lang="en-US" sz="2000" b="1" dirty="0" smtClean="0">
                <a:latin typeface="Times New Roman" pitchFamily="18" charset="0"/>
                <a:cs typeface="Times New Roman" pitchFamily="18" charset="0"/>
              </a:rPr>
              <a:t>(S)</a:t>
            </a:r>
            <a:r>
              <a:rPr lang="ar-IQ" sz="2000" b="1" dirty="0" smtClean="0">
                <a:latin typeface="Times New Roman" pitchFamily="18" charset="0"/>
                <a:cs typeface="Times New Roman" pitchFamily="18" charset="0"/>
              </a:rPr>
              <a:t> </a:t>
            </a:r>
            <a:r>
              <a:rPr lang="ar-IQ" sz="2000" b="1" dirty="0" err="1" smtClean="0">
                <a:latin typeface="Times New Roman" pitchFamily="18" charset="0"/>
                <a:cs typeface="Times New Roman" pitchFamily="18" charset="0"/>
              </a:rPr>
              <a:t>اوسايتوبلازم</a:t>
            </a:r>
            <a:r>
              <a:rPr lang="ar-IQ" sz="2000" b="1" dirty="0" smtClean="0">
                <a:latin typeface="Times New Roman" pitchFamily="18" charset="0"/>
                <a:cs typeface="Times New Roman" pitchFamily="18" charset="0"/>
              </a:rPr>
              <a:t> </a:t>
            </a:r>
            <a:r>
              <a:rPr lang="ar-IQ" sz="2000" b="1" dirty="0">
                <a:latin typeface="Times New Roman" pitchFamily="18" charset="0"/>
                <a:cs typeface="Times New Roman" pitchFamily="18" charset="0"/>
              </a:rPr>
              <a:t>طبيعي </a:t>
            </a:r>
            <a:r>
              <a:rPr lang="ar-IQ"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(N</a:t>
            </a:r>
            <a:r>
              <a:rPr lang="ar-IQ" sz="2000" b="1" dirty="0" smtClean="0">
                <a:latin typeface="Times New Roman" pitchFamily="18" charset="0"/>
                <a:cs typeface="Times New Roman" pitchFamily="18" charset="0"/>
              </a:rPr>
              <a:t>، </a:t>
            </a:r>
            <a:r>
              <a:rPr lang="ar-IQ" sz="2000" b="1" dirty="0">
                <a:latin typeface="Times New Roman" pitchFamily="18" charset="0"/>
                <a:cs typeface="Times New Roman" pitchFamily="18" charset="0"/>
              </a:rPr>
              <a:t>وان استعادة الخصوبة </a:t>
            </a:r>
            <a:r>
              <a:rPr lang="ar-IQ" sz="2000" b="1" dirty="0" err="1">
                <a:latin typeface="Times New Roman" pitchFamily="18" charset="0"/>
                <a:cs typeface="Times New Roman" pitchFamily="18" charset="0"/>
              </a:rPr>
              <a:t>لاتتاثر</a:t>
            </a:r>
            <a:r>
              <a:rPr lang="ar-IQ" sz="2000" b="1" dirty="0">
                <a:latin typeface="Times New Roman" pitchFamily="18" charset="0"/>
                <a:cs typeface="Times New Roman" pitchFamily="18" charset="0"/>
              </a:rPr>
              <a:t> بالعوامل البيئية ولا تخضع </a:t>
            </a:r>
            <a:r>
              <a:rPr lang="ar-IQ" sz="2000" b="1" dirty="0" err="1">
                <a:latin typeface="Times New Roman" pitchFamily="18" charset="0"/>
                <a:cs typeface="Times New Roman" pitchFamily="18" charset="0"/>
              </a:rPr>
              <a:t>لتاثير</a:t>
            </a:r>
            <a:r>
              <a:rPr lang="ar-IQ" sz="2000" b="1" dirty="0">
                <a:latin typeface="Times New Roman" pitchFamily="18" charset="0"/>
                <a:cs typeface="Times New Roman" pitchFamily="18" charset="0"/>
              </a:rPr>
              <a:t> جينات اخرى مقارنة بالمحاصيل الباقية، وكذلك يمتاز البصل بسهولة تشخيص النباتات العقيمة في الجيل الاول. لقد اثبتت الدراسات ان عملية الانقسام </a:t>
            </a:r>
            <a:r>
              <a:rPr lang="ar-IQ" sz="2000" b="1" dirty="0" err="1">
                <a:latin typeface="Times New Roman" pitchFamily="18" charset="0"/>
                <a:cs typeface="Times New Roman" pitchFamily="18" charset="0"/>
              </a:rPr>
              <a:t>المايوزي</a:t>
            </a:r>
            <a:r>
              <a:rPr lang="ar-IQ" sz="2000" b="1" dirty="0">
                <a:latin typeface="Times New Roman" pitchFamily="18" charset="0"/>
                <a:cs typeface="Times New Roman" pitchFamily="18" charset="0"/>
              </a:rPr>
              <a:t> تحصل بشكل طبيعي في النباتات العقيمة ذكريا، ولكن سبب حصول العقم قد يرجع الى زيادة او نقصان حوامض امينية في متوك النباتات العقيمة . </a:t>
            </a:r>
          </a:p>
        </p:txBody>
      </p:sp>
    </p:spTree>
    <p:extLst>
      <p:ext uri="{BB962C8B-B14F-4D97-AF65-F5344CB8AC3E}">
        <p14:creationId xmlns:p14="http://schemas.microsoft.com/office/powerpoint/2010/main" val="461245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dirty="0">
                <a:latin typeface="Times New Roman" pitchFamily="18" charset="0"/>
                <a:cs typeface="Times New Roman" pitchFamily="18" charset="0"/>
              </a:rPr>
              <a:t>حالات العقم الذكري الوراثي - </a:t>
            </a:r>
            <a:r>
              <a:rPr lang="ar-IQ" sz="2400" dirty="0" err="1">
                <a:latin typeface="Times New Roman" pitchFamily="18" charset="0"/>
                <a:cs typeface="Times New Roman" pitchFamily="18" charset="0"/>
              </a:rPr>
              <a:t>السايتوبلازمي</a:t>
            </a:r>
            <a:r>
              <a:rPr lang="ar-IQ" sz="2400" dirty="0">
                <a:latin typeface="Times New Roman" pitchFamily="18" charset="0"/>
                <a:cs typeface="Times New Roman" pitchFamily="18" charset="0"/>
              </a:rPr>
              <a:t> :</a:t>
            </a:r>
          </a:p>
        </p:txBody>
      </p:sp>
      <p:sp>
        <p:nvSpPr>
          <p:cNvPr id="3" name="عنصر نائب للمحتوى 2"/>
          <p:cNvSpPr>
            <a:spLocks noGrp="1"/>
          </p:cNvSpPr>
          <p:nvPr>
            <p:ph idx="1"/>
          </p:nvPr>
        </p:nvSpPr>
        <p:spPr>
          <a:xfrm>
            <a:off x="457200" y="2420888"/>
            <a:ext cx="8229600" cy="3903712"/>
          </a:xfrm>
        </p:spPr>
        <p:txBody>
          <a:bodyPr>
            <a:normAutofit/>
          </a:bodyPr>
          <a:lstStyle/>
          <a:p>
            <a:r>
              <a:rPr lang="ar-IQ" sz="2400" b="1" dirty="0">
                <a:latin typeface="Times New Roman" pitchFamily="18" charset="0"/>
                <a:cs typeface="Times New Roman" pitchFamily="18" charset="0"/>
              </a:rPr>
              <a:t> في الامثلة التالية وكذلك في المخططات المرفقة سوف تمثل الام السلالة العقيمة، وعليه فالتركيب الوراثي لجينات العقم الوراثي في النواة </a:t>
            </a:r>
            <a:r>
              <a:rPr lang="ar-IQ" sz="2400" b="1" dirty="0" smtClean="0">
                <a:latin typeface="Times New Roman" pitchFamily="18" charset="0"/>
                <a:cs typeface="Times New Roman" pitchFamily="18" charset="0"/>
              </a:rPr>
              <a:t>سيكون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 </a:t>
            </a:r>
            <a:r>
              <a:rPr lang="ar-IQ" sz="2400" b="1" dirty="0">
                <a:latin typeface="Times New Roman" pitchFamily="18" charset="0"/>
                <a:cs typeface="Times New Roman" pitchFamily="18" charset="0"/>
              </a:rPr>
              <a:t>وفي </a:t>
            </a:r>
            <a:r>
              <a:rPr lang="ar-IQ" sz="2400" b="1" dirty="0" err="1">
                <a:latin typeface="Times New Roman" pitchFamily="18" charset="0"/>
                <a:cs typeface="Times New Roman" pitchFamily="18" charset="0"/>
              </a:rPr>
              <a:t>السايتوبلازم</a:t>
            </a:r>
            <a:r>
              <a:rPr lang="ar-IQ" sz="2400" b="1" dirty="0">
                <a:latin typeface="Times New Roman" pitchFamily="18" charset="0"/>
                <a:cs typeface="Times New Roman" pitchFamily="18" charset="0"/>
              </a:rPr>
              <a:t> العقيم بالرمز </a:t>
            </a:r>
            <a:r>
              <a:rPr lang="en-US" sz="2400" b="1" dirty="0" smtClean="0">
                <a:latin typeface="Times New Roman" pitchFamily="18" charset="0"/>
                <a:cs typeface="Times New Roman" pitchFamily="18" charset="0"/>
              </a:rPr>
              <a:t>S </a:t>
            </a:r>
            <a:r>
              <a:rPr lang="ar-IQ" sz="2400" b="1" dirty="0" smtClean="0">
                <a:latin typeface="Times New Roman" pitchFamily="18" charset="0"/>
                <a:cs typeface="Times New Roman" pitchFamily="18" charset="0"/>
              </a:rPr>
              <a:t> اما </a:t>
            </a:r>
            <a:r>
              <a:rPr lang="ar-IQ" sz="2400" b="1" dirty="0">
                <a:latin typeface="Times New Roman" pitchFamily="18" charset="0"/>
                <a:cs typeface="Times New Roman" pitchFamily="18" charset="0"/>
              </a:rPr>
              <a:t>الاب الخصب </a:t>
            </a:r>
            <a:r>
              <a:rPr lang="ar-IQ" sz="2400" b="1" dirty="0" smtClean="0">
                <a:latin typeface="Times New Roman" pitchFamily="18" charset="0"/>
                <a:cs typeface="Times New Roman" pitchFamily="18" charset="0"/>
              </a:rPr>
              <a:t>فان </a:t>
            </a:r>
            <a:r>
              <a:rPr lang="ar-IQ" sz="2400" b="1" dirty="0">
                <a:latin typeface="Times New Roman" pitchFamily="18" charset="0"/>
                <a:cs typeface="Times New Roman" pitchFamily="18" charset="0"/>
              </a:rPr>
              <a:t>تركيبه الوراثي سيكون ضمن احد الاحتمالات الخمسة الاتية: </a:t>
            </a:r>
          </a:p>
        </p:txBody>
      </p:sp>
    </p:spTree>
    <p:extLst>
      <p:ext uri="{BB962C8B-B14F-4D97-AF65-F5344CB8AC3E}">
        <p14:creationId xmlns:p14="http://schemas.microsoft.com/office/powerpoint/2010/main" val="1820957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305800" cy="504056"/>
          </a:xfrm>
        </p:spPr>
        <p:txBody>
          <a:bodyPr>
            <a:normAutofit fontScale="90000"/>
          </a:bodyPr>
          <a:lstStyle/>
          <a:p>
            <a:endParaRPr lang="ar-IQ"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20688"/>
            <a:ext cx="6264696" cy="5832648"/>
          </a:xfrm>
          <a:prstGeom prst="rect">
            <a:avLst/>
          </a:prstGeom>
        </p:spPr>
      </p:pic>
    </p:spTree>
    <p:extLst>
      <p:ext uri="{BB962C8B-B14F-4D97-AF65-F5344CB8AC3E}">
        <p14:creationId xmlns:p14="http://schemas.microsoft.com/office/powerpoint/2010/main" val="414851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sz="2400" b="1" dirty="0">
                <a:latin typeface="Times New Roman" pitchFamily="18" charset="0"/>
                <a:cs typeface="Times New Roman" pitchFamily="18" charset="0"/>
              </a:rPr>
              <a:t>1.	الاب خصب (العوامل الوراثية في النواة خصبة اصيلة </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Ms</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a:t>
            </a:r>
            <a:r>
              <a:rPr lang="ar-IQ" sz="2400" b="1" dirty="0">
                <a:latin typeface="Times New Roman" pitchFamily="18" charset="0"/>
                <a:cs typeface="Times New Roman" pitchFamily="18" charset="0"/>
              </a:rPr>
              <a:t>و </a:t>
            </a:r>
            <a:r>
              <a:rPr lang="ar-IQ" sz="2400" b="1" dirty="0" err="1">
                <a:latin typeface="Times New Roman" pitchFamily="18" charset="0"/>
                <a:cs typeface="Times New Roman" pitchFamily="18" charset="0"/>
              </a:rPr>
              <a:t>السايتوبلازم</a:t>
            </a:r>
            <a:r>
              <a:rPr lang="ar-IQ" sz="2400" b="1" dirty="0">
                <a:latin typeface="Times New Roman" pitchFamily="18" charset="0"/>
                <a:cs typeface="Times New Roman" pitchFamily="18" charset="0"/>
              </a:rPr>
              <a:t> طبيعي </a:t>
            </a:r>
            <a:r>
              <a:rPr lang="ar-IQ"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N </a:t>
            </a:r>
            <a:r>
              <a:rPr lang="ar-IQ" sz="2400" b="1" dirty="0" smtClean="0">
                <a:latin typeface="Times New Roman" pitchFamily="18" charset="0"/>
                <a:cs typeface="Times New Roman" pitchFamily="18" charset="0"/>
              </a:rPr>
              <a:t>) عند </a:t>
            </a:r>
            <a:r>
              <a:rPr lang="ar-IQ" sz="2400" b="1" dirty="0">
                <a:latin typeface="Times New Roman" pitchFamily="18" charset="0"/>
                <a:cs typeface="Times New Roman" pitchFamily="18" charset="0"/>
              </a:rPr>
              <a:t>تضريبه مع الام العقيمة نوويا و </a:t>
            </a:r>
            <a:r>
              <a:rPr lang="ar-IQ" sz="2400" b="1" dirty="0" err="1">
                <a:latin typeface="Times New Roman" pitchFamily="18" charset="0"/>
                <a:cs typeface="Times New Roman" pitchFamily="18" charset="0"/>
              </a:rPr>
              <a:t>سايتوبلازميا</a:t>
            </a:r>
            <a:r>
              <a:rPr lang="ar-IQ" sz="2400" b="1" dirty="0">
                <a:latin typeface="Times New Roman" pitchFamily="18" charset="0"/>
                <a:cs typeface="Times New Roman" pitchFamily="18" charset="0"/>
              </a:rPr>
              <a:t> ستكون النتيجة كالاتي : الجيل 100% خصب كما موضح أدناه : </a:t>
            </a:r>
            <a:endParaRPr lang="ar-IQ" sz="2400" b="1" dirty="0" smtClean="0">
              <a:latin typeface="Times New Roman" pitchFamily="18" charset="0"/>
              <a:cs typeface="Times New Roman" pitchFamily="18" charset="0"/>
            </a:endParaRPr>
          </a:p>
          <a:p>
            <a:endParaRPr lang="ar-IQ"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3789040"/>
            <a:ext cx="7560840"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968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7133" y="260648"/>
            <a:ext cx="8229600" cy="1143000"/>
          </a:xfrm>
        </p:spPr>
        <p:txBody>
          <a:bodyPr/>
          <a:lstStyle/>
          <a:p>
            <a:endParaRPr lang="ar-IQ" dirty="0"/>
          </a:p>
        </p:txBody>
      </p:sp>
      <p:sp>
        <p:nvSpPr>
          <p:cNvPr id="3" name="عنصر نائب للمحتوى 2"/>
          <p:cNvSpPr>
            <a:spLocks noGrp="1"/>
          </p:cNvSpPr>
          <p:nvPr>
            <p:ph idx="1"/>
          </p:nvPr>
        </p:nvSpPr>
        <p:spPr>
          <a:xfrm>
            <a:off x="417133" y="1340768"/>
            <a:ext cx="8229600" cy="4389120"/>
          </a:xfrm>
        </p:spPr>
        <p:txBody>
          <a:bodyPr/>
          <a:lstStyle/>
          <a:p>
            <a:endParaRPr lang="ar-IQ" dirty="0"/>
          </a:p>
          <a:p>
            <a:r>
              <a:rPr lang="ar-IQ" sz="2400" b="1" dirty="0">
                <a:latin typeface="Times New Roman" pitchFamily="18" charset="0"/>
                <a:cs typeface="Times New Roman" pitchFamily="18" charset="0"/>
              </a:rPr>
              <a:t>2.	الاب خصب (العوامل الوراثية في النواة خصبة هجينة اي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a:t>
            </a:r>
            <a:r>
              <a:rPr lang="ar-IQ" sz="2400" b="1" dirty="0" err="1">
                <a:latin typeface="Times New Roman" pitchFamily="18" charset="0"/>
                <a:cs typeface="Times New Roman" pitchFamily="18" charset="0"/>
              </a:rPr>
              <a:t>والسايتوبلازم</a:t>
            </a:r>
            <a:r>
              <a:rPr lang="ar-IQ" sz="2400" b="1" dirty="0">
                <a:latin typeface="Times New Roman" pitchFamily="18" charset="0"/>
                <a:cs typeface="Times New Roman" pitchFamily="18" charset="0"/>
              </a:rPr>
              <a:t> طبيعي اي خصب </a:t>
            </a:r>
            <a:r>
              <a:rPr lang="en-US" sz="2400" b="1" dirty="0">
                <a:latin typeface="Times New Roman" pitchFamily="18" charset="0"/>
                <a:cs typeface="Times New Roman" pitchFamily="18" charset="0"/>
              </a:rPr>
              <a:t>N) . </a:t>
            </a:r>
            <a:r>
              <a:rPr lang="ar-IQ" sz="2400" b="1" dirty="0" smtClean="0">
                <a:latin typeface="Times New Roman" pitchFamily="18" charset="0"/>
                <a:cs typeface="Times New Roman" pitchFamily="18" charset="0"/>
              </a:rPr>
              <a:t>) فتكون </a:t>
            </a:r>
            <a:r>
              <a:rPr lang="ar-IQ" sz="2400" b="1" dirty="0">
                <a:latin typeface="Times New Roman" pitchFamily="18" charset="0"/>
                <a:cs typeface="Times New Roman" pitchFamily="18" charset="0"/>
              </a:rPr>
              <a:t>نتيجة التضريب مع الام العقيمة نوويا </a:t>
            </a:r>
            <a:r>
              <a:rPr lang="ar-IQ" sz="2400" b="1" dirty="0" err="1">
                <a:latin typeface="Times New Roman" pitchFamily="18" charset="0"/>
                <a:cs typeface="Times New Roman" pitchFamily="18" charset="0"/>
              </a:rPr>
              <a:t>وســــايتوبلازميا</a:t>
            </a:r>
            <a:r>
              <a:rPr lang="ar-IQ" sz="2400" b="1" dirty="0">
                <a:latin typeface="Times New Roman" pitchFamily="18" charset="0"/>
                <a:cs typeface="Times New Roman" pitchFamily="18" charset="0"/>
              </a:rPr>
              <a:t> </a:t>
            </a:r>
            <a:r>
              <a:rPr lang="ar-IQ" sz="2400" b="1" dirty="0" err="1">
                <a:latin typeface="Times New Roman" pitchFamily="18" charset="0"/>
                <a:cs typeface="Times New Roman" pitchFamily="18" charset="0"/>
              </a:rPr>
              <a:t>كالأتي</a:t>
            </a:r>
            <a:r>
              <a:rPr lang="ar-IQ" sz="2400" b="1" dirty="0">
                <a:latin typeface="Times New Roman" pitchFamily="18" charset="0"/>
                <a:cs typeface="Times New Roman" pitchFamily="18" charset="0"/>
              </a:rPr>
              <a:t> : </a:t>
            </a:r>
          </a:p>
          <a:p>
            <a:endParaRPr lang="ar-IQ" sz="2400" b="1" dirty="0">
              <a:latin typeface="Times New Roman" pitchFamily="18" charset="0"/>
              <a:cs typeface="Times New Roman" pitchFamily="18" charset="0"/>
            </a:endParaRPr>
          </a:p>
          <a:p>
            <a:endParaRPr lang="ar-IQ" sz="2400" b="1"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4077072"/>
            <a:ext cx="6688619" cy="200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426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99392"/>
            <a:ext cx="8305800" cy="504056"/>
          </a:xfrm>
        </p:spPr>
        <p:txBody>
          <a:bodyPr>
            <a:normAutofit fontScale="90000"/>
          </a:bodyPr>
          <a:lstStyle/>
          <a:p>
            <a:endParaRPr lang="ar-IQ"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20688"/>
            <a:ext cx="6336704" cy="5256583"/>
          </a:xfrm>
          <a:prstGeom prst="rect">
            <a:avLst/>
          </a:prstGeom>
        </p:spPr>
      </p:pic>
    </p:spTree>
    <p:extLst>
      <p:ext uri="{BB962C8B-B14F-4D97-AF65-F5344CB8AC3E}">
        <p14:creationId xmlns:p14="http://schemas.microsoft.com/office/powerpoint/2010/main" val="3942401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57200" y="1340768"/>
            <a:ext cx="8229600" cy="4983832"/>
          </a:xfrm>
        </p:spPr>
        <p:txBody>
          <a:bodyPr>
            <a:normAutofit/>
          </a:bodyPr>
          <a:lstStyle/>
          <a:p>
            <a:pPr algn="just"/>
            <a:r>
              <a:rPr lang="ar-IQ" sz="2400" b="1" dirty="0"/>
              <a:t>3.	الاب خصب (العوامل الوراثية في النواة خصبة </a:t>
            </a:r>
            <a:r>
              <a:rPr lang="ar-IQ" sz="2400" b="1" dirty="0" smtClean="0"/>
              <a:t>هجينة </a:t>
            </a:r>
            <a:r>
              <a:rPr lang="en-US" sz="2400" b="1" dirty="0" smtClean="0"/>
              <a:t>(</a:t>
            </a:r>
            <a:r>
              <a:rPr lang="en-US" sz="2400" b="1" dirty="0" err="1" smtClean="0"/>
              <a:t>Ms</a:t>
            </a:r>
            <a:r>
              <a:rPr lang="en-US" sz="2400" b="1" dirty="0" smtClean="0"/>
              <a:t> </a:t>
            </a:r>
            <a:r>
              <a:rPr lang="en-US" sz="2400" b="1" dirty="0" err="1"/>
              <a:t>ms</a:t>
            </a:r>
            <a:r>
              <a:rPr lang="en-US" sz="2400" b="1" dirty="0"/>
              <a:t>) </a:t>
            </a:r>
            <a:r>
              <a:rPr lang="ar-IQ" sz="2400" b="1" dirty="0" err="1" smtClean="0"/>
              <a:t>والسايتوبلازم</a:t>
            </a:r>
            <a:r>
              <a:rPr lang="ar-IQ" sz="2400" b="1" dirty="0" smtClean="0"/>
              <a:t> </a:t>
            </a:r>
            <a:r>
              <a:rPr lang="ar-IQ" sz="2400" b="1" dirty="0"/>
              <a:t>فيه جينات العقم اي غير طبيعي (</a:t>
            </a:r>
            <a:r>
              <a:rPr lang="en-US" sz="2400" b="1" dirty="0"/>
              <a:t>S </a:t>
            </a:r>
            <a:r>
              <a:rPr lang="ar-IQ" sz="2400" b="1" dirty="0" smtClean="0"/>
              <a:t>) وكما </a:t>
            </a:r>
            <a:r>
              <a:rPr lang="ar-IQ" sz="2400" b="1" dirty="0"/>
              <a:t>في موضح أدناه  :</a:t>
            </a:r>
          </a:p>
          <a:p>
            <a:pPr marL="0" indent="0" algn="just">
              <a:buNone/>
            </a:pPr>
            <a:endParaRPr lang="ar-IQ" sz="2400" b="1"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431381"/>
            <a:ext cx="7848872" cy="230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401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792088"/>
          </a:xfrm>
        </p:spPr>
        <p:txBody>
          <a:bodyPr>
            <a:normAutofit fontScale="90000"/>
          </a:bodyPr>
          <a:lstStyle/>
          <a:p>
            <a:endParaRPr lang="ar-IQ" dirty="0"/>
          </a:p>
        </p:txBody>
      </p:sp>
      <p:sp>
        <p:nvSpPr>
          <p:cNvPr id="3" name="عنصر نائب للمحتوى 2"/>
          <p:cNvSpPr>
            <a:spLocks noGrp="1"/>
          </p:cNvSpPr>
          <p:nvPr>
            <p:ph idx="1"/>
          </p:nvPr>
        </p:nvSpPr>
        <p:spPr>
          <a:xfrm>
            <a:off x="385193" y="1556792"/>
            <a:ext cx="8229600" cy="4389120"/>
          </a:xfrm>
        </p:spPr>
        <p:txBody>
          <a:bodyPr/>
          <a:lstStyle/>
          <a:p>
            <a:r>
              <a:rPr lang="ar-IQ" sz="2400" b="1" dirty="0">
                <a:latin typeface="Times New Roman" pitchFamily="18" charset="0"/>
                <a:cs typeface="Times New Roman" pitchFamily="18" charset="0"/>
              </a:rPr>
              <a:t>4.	الاب خصب (العوامل الوراثية في النواة خصبة اصيلة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Ms</a:t>
            </a:r>
            <a:r>
              <a:rPr lang="en-US" sz="2400" b="1" dirty="0">
                <a:latin typeface="Times New Roman" pitchFamily="18" charset="0"/>
                <a:cs typeface="Times New Roman" pitchFamily="18" charset="0"/>
              </a:rPr>
              <a:t>) </a:t>
            </a:r>
            <a:r>
              <a:rPr lang="ar-IQ" sz="2400" b="1" dirty="0" smtClean="0">
                <a:latin typeface="Times New Roman" pitchFamily="18" charset="0"/>
                <a:cs typeface="Times New Roman" pitchFamily="18" charset="0"/>
              </a:rPr>
              <a:t>) لكنه </a:t>
            </a:r>
            <a:r>
              <a:rPr lang="ar-IQ" sz="2400" b="1" dirty="0">
                <a:latin typeface="Times New Roman" pitchFamily="18" charset="0"/>
                <a:cs typeface="Times New Roman" pitchFamily="18" charset="0"/>
              </a:rPr>
              <a:t>عقيم </a:t>
            </a:r>
            <a:r>
              <a:rPr lang="ar-IQ" sz="2400" b="1" dirty="0" err="1">
                <a:latin typeface="Times New Roman" pitchFamily="18" charset="0"/>
                <a:cs typeface="Times New Roman" pitchFamily="18" charset="0"/>
              </a:rPr>
              <a:t>سايتوبلازميا</a:t>
            </a:r>
            <a:r>
              <a:rPr lang="ar-IQ" sz="2400" b="1" dirty="0">
                <a:latin typeface="Times New Roman" pitchFamily="18" charset="0"/>
                <a:cs typeface="Times New Roman" pitchFamily="18" charset="0"/>
              </a:rPr>
              <a:t> اي</a:t>
            </a:r>
            <a:r>
              <a:rPr lang="en-US" sz="2400" b="1" dirty="0">
                <a:latin typeface="Times New Roman" pitchFamily="18" charset="0"/>
                <a:cs typeface="Times New Roman" pitchFamily="18" charset="0"/>
              </a:rPr>
              <a:t>S). </a:t>
            </a:r>
            <a:r>
              <a:rPr lang="ar-IQ" sz="2400" b="1" dirty="0" smtClean="0">
                <a:latin typeface="Times New Roman" pitchFamily="18" charset="0"/>
                <a:cs typeface="Times New Roman" pitchFamily="18" charset="0"/>
              </a:rPr>
              <a:t>)  فتكون </a:t>
            </a:r>
            <a:r>
              <a:rPr lang="ar-IQ" sz="2400" b="1" dirty="0">
                <a:latin typeface="Times New Roman" pitchFamily="18" charset="0"/>
                <a:cs typeface="Times New Roman" pitchFamily="18" charset="0"/>
              </a:rPr>
              <a:t>نتيجة التضريب مع الام العقيمة نوويا </a:t>
            </a:r>
            <a:r>
              <a:rPr lang="ar-IQ" sz="2400" b="1" dirty="0" err="1">
                <a:latin typeface="Times New Roman" pitchFamily="18" charset="0"/>
                <a:cs typeface="Times New Roman" pitchFamily="18" charset="0"/>
              </a:rPr>
              <a:t>وسايتوبلازميا</a:t>
            </a:r>
            <a:r>
              <a:rPr lang="ar-IQ" sz="2400" b="1" dirty="0">
                <a:latin typeface="Times New Roman" pitchFamily="18" charset="0"/>
                <a:cs typeface="Times New Roman" pitchFamily="18" charset="0"/>
              </a:rPr>
              <a:t> كالاتي </a:t>
            </a:r>
            <a:r>
              <a:rPr lang="ar-IQ" sz="2400" b="1" dirty="0" smtClean="0">
                <a:latin typeface="Times New Roman" pitchFamily="18" charset="0"/>
                <a:cs typeface="Times New Roman" pitchFamily="18" charset="0"/>
              </a:rPr>
              <a:t>:</a:t>
            </a:r>
          </a:p>
          <a:p>
            <a:endParaRPr lang="ar-IQ"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9" y="3645024"/>
            <a:ext cx="7632848"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2957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9208" y="260648"/>
            <a:ext cx="8229600" cy="504056"/>
          </a:xfrm>
        </p:spPr>
        <p:txBody>
          <a:bodyPr>
            <a:normAutofit fontScale="90000"/>
          </a:bodyPr>
          <a:lstStyle/>
          <a:p>
            <a:endParaRPr lang="ar-IQ" dirty="0"/>
          </a:p>
        </p:txBody>
      </p:sp>
      <p:sp>
        <p:nvSpPr>
          <p:cNvPr id="3" name="عنصر نائب للمحتوى 2"/>
          <p:cNvSpPr>
            <a:spLocks noGrp="1"/>
          </p:cNvSpPr>
          <p:nvPr>
            <p:ph idx="1"/>
          </p:nvPr>
        </p:nvSpPr>
        <p:spPr>
          <a:xfrm>
            <a:off x="395536" y="1416144"/>
            <a:ext cx="8229600" cy="4389120"/>
          </a:xfrm>
        </p:spPr>
        <p:txBody>
          <a:bodyPr/>
          <a:lstStyle/>
          <a:p>
            <a:pPr algn="just"/>
            <a:r>
              <a:rPr lang="ar-IQ" sz="2400" b="1" dirty="0"/>
              <a:t>5.	الاب خصب </a:t>
            </a:r>
            <a:r>
              <a:rPr lang="ar-IQ" sz="2400" b="1" dirty="0" smtClean="0"/>
              <a:t>مع </a:t>
            </a:r>
            <a:r>
              <a:rPr lang="ar-IQ" sz="2400" b="1" dirty="0"/>
              <a:t>انه عقيم وراثيا اي الجينات في النواة تكون متنحية اي </a:t>
            </a:r>
            <a:r>
              <a:rPr lang="en-US" sz="2400" b="1" dirty="0" err="1" smtClean="0"/>
              <a:t>ms</a:t>
            </a:r>
            <a:r>
              <a:rPr lang="en-US" sz="2400" b="1" dirty="0" smtClean="0"/>
              <a:t> </a:t>
            </a:r>
            <a:r>
              <a:rPr lang="en-US" sz="2400" b="1" dirty="0" err="1" smtClean="0"/>
              <a:t>ms</a:t>
            </a:r>
            <a:r>
              <a:rPr lang="en-US" sz="2400" b="1" dirty="0" smtClean="0"/>
              <a:t>) </a:t>
            </a:r>
            <a:r>
              <a:rPr lang="ar-IQ" sz="2400" b="1" dirty="0" smtClean="0"/>
              <a:t> </a:t>
            </a:r>
            <a:r>
              <a:rPr lang="en-US" sz="2400" b="1" dirty="0" smtClean="0"/>
              <a:t>(</a:t>
            </a:r>
            <a:r>
              <a:rPr lang="ar-IQ" sz="2400" b="1" dirty="0" smtClean="0"/>
              <a:t>  ولكن </a:t>
            </a:r>
            <a:r>
              <a:rPr lang="ar-IQ" sz="2400" b="1" dirty="0" err="1"/>
              <a:t>السايتوبلازم</a:t>
            </a:r>
            <a:r>
              <a:rPr lang="ar-IQ" sz="2400" b="1" dirty="0"/>
              <a:t> فيه يكون طبيعي اي خصب  </a:t>
            </a:r>
            <a:r>
              <a:rPr lang="en-US" sz="2400" b="1" dirty="0"/>
              <a:t>N </a:t>
            </a:r>
            <a:r>
              <a:rPr lang="en-US" sz="2400" b="1" dirty="0" smtClean="0"/>
              <a:t>) </a:t>
            </a:r>
            <a:r>
              <a:rPr lang="ar-IQ" sz="2400" b="1" dirty="0" smtClean="0"/>
              <a:t>) فتكون </a:t>
            </a:r>
            <a:r>
              <a:rPr lang="ar-IQ" sz="2400" b="1" dirty="0"/>
              <a:t>نتيجة التضريب مع الام العقيمة وراثيا و </a:t>
            </a:r>
            <a:r>
              <a:rPr lang="ar-IQ" sz="2400" b="1" dirty="0" err="1"/>
              <a:t>سايتوبلازميا</a:t>
            </a:r>
            <a:r>
              <a:rPr lang="ar-IQ" sz="2400" b="1" dirty="0"/>
              <a:t> كالاتي : </a:t>
            </a:r>
            <a:endParaRPr lang="ar-IQ" sz="2400" b="1" dirty="0" smtClean="0"/>
          </a:p>
          <a:p>
            <a:endParaRPr lang="ar-IQ"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3717032"/>
            <a:ext cx="748883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2887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9484" y="188640"/>
            <a:ext cx="8305800" cy="288032"/>
          </a:xfrm>
        </p:spPr>
        <p:txBody>
          <a:bodyPr>
            <a:normAutofit fontScale="90000"/>
          </a:bodyPr>
          <a:lstStyle/>
          <a:p>
            <a:endParaRPr lang="ar-IQ"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8832" y="692696"/>
            <a:ext cx="5227105" cy="5930970"/>
          </a:xfrm>
          <a:prstGeom prst="rect">
            <a:avLst/>
          </a:prstGeom>
        </p:spPr>
      </p:pic>
    </p:spTree>
    <p:extLst>
      <p:ext uri="{BB962C8B-B14F-4D97-AF65-F5344CB8AC3E}">
        <p14:creationId xmlns:p14="http://schemas.microsoft.com/office/powerpoint/2010/main" val="1165063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143000"/>
          </a:xfrm>
        </p:spPr>
        <p:txBody>
          <a:bodyPr>
            <a:noAutofit/>
          </a:bodyPr>
          <a:lstStyle/>
          <a:p>
            <a:pPr algn="r"/>
            <a:r>
              <a:rPr lang="ar-IQ" sz="4000" dirty="0">
                <a:latin typeface="Times New Roman" pitchFamily="18" charset="0"/>
                <a:cs typeface="Times New Roman" pitchFamily="18" charset="0"/>
              </a:rPr>
              <a:t>العقم وعدم التوافق </a:t>
            </a:r>
            <a:r>
              <a:rPr lang="ar-IQ" sz="4000" dirty="0" smtClean="0">
                <a:latin typeface="Times New Roman" pitchFamily="18" charset="0"/>
                <a:cs typeface="Times New Roman" pitchFamily="18" charset="0"/>
              </a:rPr>
              <a:t>الذاتي</a:t>
            </a:r>
            <a:br>
              <a:rPr lang="ar-IQ" sz="4000" dirty="0" smtClean="0">
                <a:latin typeface="Times New Roman" pitchFamily="18" charset="0"/>
                <a:cs typeface="Times New Roman" pitchFamily="18" charset="0"/>
              </a:rPr>
            </a:br>
            <a:r>
              <a:rPr lang="ar-IQ"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Incompatibility and Sterility</a:t>
            </a:r>
            <a:endParaRPr lang="ar-IQ" sz="4000"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a:r>
              <a:rPr lang="ar-IQ" sz="2400" b="1" dirty="0">
                <a:latin typeface="Times New Roman" pitchFamily="18" charset="0"/>
                <a:cs typeface="Times New Roman" pitchFamily="18" charset="0"/>
              </a:rPr>
              <a:t>اولا  -العقم </a:t>
            </a:r>
            <a:r>
              <a:rPr lang="en-US" sz="2400" b="1" dirty="0">
                <a:latin typeface="Times New Roman" pitchFamily="18" charset="0"/>
                <a:cs typeface="Times New Roman" pitchFamily="18" charset="0"/>
              </a:rPr>
              <a:t>Sterility :</a:t>
            </a:r>
          </a:p>
          <a:p>
            <a:pPr algn="just"/>
            <a:r>
              <a:rPr lang="en-US" sz="2400" b="1" dirty="0">
                <a:latin typeface="Times New Roman" pitchFamily="18" charset="0"/>
                <a:cs typeface="Times New Roman" pitchFamily="18" charset="0"/>
              </a:rPr>
              <a:t>         </a:t>
            </a:r>
            <a:r>
              <a:rPr lang="ar-IQ" sz="2400" b="1" dirty="0">
                <a:latin typeface="Times New Roman" pitchFamily="18" charset="0"/>
                <a:cs typeface="Times New Roman" pitchFamily="18" charset="0"/>
              </a:rPr>
              <a:t>عرف العالمان </a:t>
            </a:r>
            <a:r>
              <a:rPr lang="en-US" sz="2400" b="1" dirty="0" smtClean="0">
                <a:latin typeface="Times New Roman" pitchFamily="18" charset="0"/>
                <a:cs typeface="Times New Roman" pitchFamily="18" charset="0"/>
              </a:rPr>
              <a:t> Crane </a:t>
            </a:r>
            <a:r>
              <a:rPr lang="ar-IQ" sz="2400" b="1" dirty="0">
                <a:latin typeface="Times New Roman" pitchFamily="18" charset="0"/>
                <a:cs typeface="Times New Roman" pitchFamily="18" charset="0"/>
              </a:rPr>
              <a:t>و </a:t>
            </a:r>
            <a:r>
              <a:rPr lang="en-US" sz="2400" b="1" dirty="0">
                <a:latin typeface="Times New Roman" pitchFamily="18" charset="0"/>
                <a:cs typeface="Times New Roman" pitchFamily="18" charset="0"/>
              </a:rPr>
              <a:t>Lawrence </a:t>
            </a:r>
            <a:r>
              <a:rPr lang="ar-IQ" sz="2400" b="1" dirty="0" smtClean="0">
                <a:latin typeface="Times New Roman" pitchFamily="18" charset="0"/>
                <a:cs typeface="Times New Roman" pitchFamily="18" charset="0"/>
              </a:rPr>
              <a:t> العقم </a:t>
            </a:r>
            <a:r>
              <a:rPr lang="ar-IQ" sz="2400" b="1" dirty="0">
                <a:latin typeface="Times New Roman" pitchFamily="18" charset="0"/>
                <a:cs typeface="Times New Roman" pitchFamily="18" charset="0"/>
              </a:rPr>
              <a:t>بصورة عامة بانها الحالة التي يكون فيها عدم تكوين البذور راجعا الى عدم قدرة حبوب اللقاح او البويضات اي الكميتات المؤنثة والكميتات المذكرة من القيام بوظائفها في عملية الاخصاب بسبب عدم حيويتها، لان اي نقص في تكوين اي عضو من الاعضاء التناسلية قد يسبب حالة العقم. </a:t>
            </a:r>
          </a:p>
          <a:p>
            <a:pPr algn="just"/>
            <a:r>
              <a:rPr lang="ar-IQ" sz="2400" b="1" dirty="0">
                <a:latin typeface="Times New Roman" pitchFamily="18" charset="0"/>
                <a:cs typeface="Times New Roman" pitchFamily="18" charset="0"/>
              </a:rPr>
              <a:t>        وقد يحدث العقم ايضا عند اجراء التهجين بين الانواع او الاجناس فنجد ان السبب هنا هو اختلاف اعداد الكروموسومات بين الانواع او الاجناس المستخدمة في التهجين حيث ان الكروموسومات </a:t>
            </a:r>
            <a:r>
              <a:rPr lang="ar-IQ" sz="2400" b="1" dirty="0" err="1">
                <a:latin typeface="Times New Roman" pitchFamily="18" charset="0"/>
                <a:cs typeface="Times New Roman" pitchFamily="18" charset="0"/>
              </a:rPr>
              <a:t>لايمكنها</a:t>
            </a:r>
            <a:r>
              <a:rPr lang="ar-IQ" sz="2400" b="1" dirty="0">
                <a:latin typeface="Times New Roman" pitchFamily="18" charset="0"/>
                <a:cs typeface="Times New Roman" pitchFamily="18" charset="0"/>
              </a:rPr>
              <a:t> الازدواج اثناء الانقسام الاختزالي. </a:t>
            </a:r>
          </a:p>
          <a:p>
            <a:pPr marL="0" indent="0" algn="just">
              <a:buNone/>
            </a:pP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217864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0648"/>
            <a:ext cx="8229600" cy="1284752"/>
          </a:xfrm>
        </p:spPr>
        <p:txBody>
          <a:bodyPr>
            <a:normAutofit/>
          </a:bodyPr>
          <a:lstStyle/>
          <a:p>
            <a:pPr algn="r"/>
            <a:r>
              <a:rPr lang="ar-IQ" sz="3200" b="1" dirty="0"/>
              <a:t>ثانيا : عدم التوافق الجنسي </a:t>
            </a:r>
            <a:r>
              <a:rPr lang="ar-IQ" sz="3200" b="1" dirty="0" smtClean="0"/>
              <a:t>الذاتي                                       </a:t>
            </a:r>
            <a:r>
              <a:rPr lang="en-US" sz="3200" b="1" dirty="0"/>
              <a:t>Self – incompatibility </a:t>
            </a:r>
            <a:endParaRPr lang="ar-IQ" sz="3200" b="1" dirty="0"/>
          </a:p>
        </p:txBody>
      </p:sp>
      <p:sp>
        <p:nvSpPr>
          <p:cNvPr id="3" name="عنصر نائب للمحتوى 2"/>
          <p:cNvSpPr>
            <a:spLocks noGrp="1"/>
          </p:cNvSpPr>
          <p:nvPr>
            <p:ph idx="1"/>
          </p:nvPr>
        </p:nvSpPr>
        <p:spPr>
          <a:xfrm>
            <a:off x="467544" y="1628800"/>
            <a:ext cx="8229600" cy="5112568"/>
          </a:xfrm>
        </p:spPr>
        <p:txBody>
          <a:bodyPr>
            <a:noAutofit/>
          </a:bodyPr>
          <a:lstStyle/>
          <a:p>
            <a:pPr algn="just"/>
            <a:r>
              <a:rPr lang="ar-IQ" sz="2400" b="1" dirty="0" smtClean="0"/>
              <a:t>تطلق </a:t>
            </a:r>
            <a:r>
              <a:rPr lang="ar-IQ" sz="2400" b="1" dirty="0" smtClean="0">
                <a:latin typeface="Times New Roman" pitchFamily="18" charset="0"/>
                <a:cs typeface="Times New Roman" pitchFamily="18" charset="0"/>
              </a:rPr>
              <a:t>كلمة </a:t>
            </a:r>
            <a:r>
              <a:rPr lang="en-US" sz="2400" b="1" dirty="0">
                <a:latin typeface="Times New Roman" pitchFamily="18" charset="0"/>
                <a:cs typeface="Times New Roman" pitchFamily="18" charset="0"/>
              </a:rPr>
              <a:t>Incompatibility  </a:t>
            </a:r>
            <a:r>
              <a:rPr lang="ar-IQ" sz="2400" b="1" dirty="0">
                <a:latin typeface="Times New Roman" pitchFamily="18" charset="0"/>
                <a:cs typeface="Times New Roman" pitchFamily="18" charset="0"/>
              </a:rPr>
              <a:t>اي عدم التوافق الجنسي على الحالة التي نكون فيها جميع الاعضاء التناسلية تامة التكوين وسليمة وحبوب اللقاح والبويضات لها القدرة التامة على الاخصاب، ولكن عملية الاخصاب </a:t>
            </a:r>
            <a:r>
              <a:rPr lang="ar-IQ" sz="2400" b="1" dirty="0" err="1">
                <a:latin typeface="Times New Roman" pitchFamily="18" charset="0"/>
                <a:cs typeface="Times New Roman" pitchFamily="18" charset="0"/>
              </a:rPr>
              <a:t>لاتتم</a:t>
            </a:r>
            <a:r>
              <a:rPr lang="ar-IQ" sz="2400" b="1" dirty="0">
                <a:latin typeface="Times New Roman" pitchFamily="18" charset="0"/>
                <a:cs typeface="Times New Roman" pitchFamily="18" charset="0"/>
              </a:rPr>
              <a:t> بسبب مانع فسيولوجي يمنع او يبطئ من نمو الانبوبة اللقاحية داخل قلم الزهرة الملقحة ويعيق الانبوبة اللقاحية من الوصول الى البويضة في الوقت المناسب </a:t>
            </a:r>
            <a:r>
              <a:rPr lang="ar-IQ" sz="2400" b="1" dirty="0" err="1">
                <a:latin typeface="Times New Roman" pitchFamily="18" charset="0"/>
                <a:cs typeface="Times New Roman" pitchFamily="18" charset="0"/>
              </a:rPr>
              <a:t>لاخصابها</a:t>
            </a:r>
            <a:r>
              <a:rPr lang="ar-IQ" sz="2400" b="1" dirty="0">
                <a:latin typeface="Times New Roman" pitchFamily="18" charset="0"/>
                <a:cs typeface="Times New Roman" pitchFamily="18" charset="0"/>
              </a:rPr>
              <a:t>. </a:t>
            </a:r>
          </a:p>
          <a:p>
            <a:pPr algn="just"/>
            <a:r>
              <a:rPr lang="ar-IQ" sz="2400" b="1" dirty="0">
                <a:latin typeface="Times New Roman" pitchFamily="18" charset="0"/>
                <a:cs typeface="Times New Roman" pitchFamily="18" charset="0"/>
              </a:rPr>
              <a:t>       وظاهرة عدم التوافق الجنسي الذاتي موجودة في كثير من المحاصيل الاقتصادية للخضر والفاكهة ونباتات الزينة، هذه الظاهرة في نباتات الجنس </a:t>
            </a:r>
            <a:r>
              <a:rPr lang="en-US" sz="2400" b="1" dirty="0" err="1">
                <a:latin typeface="Times New Roman" pitchFamily="18" charset="0"/>
                <a:cs typeface="Times New Roman" pitchFamily="18" charset="0"/>
              </a:rPr>
              <a:t>prunus</a:t>
            </a:r>
            <a:r>
              <a:rPr lang="en-US" sz="2400" b="1" dirty="0">
                <a:latin typeface="Times New Roman" pitchFamily="18" charset="0"/>
                <a:cs typeface="Times New Roman" pitchFamily="18" charset="0"/>
              </a:rPr>
              <a:t> </a:t>
            </a:r>
            <a:r>
              <a:rPr lang="ar-IQ" sz="2400" b="1" dirty="0">
                <a:latin typeface="Times New Roman" pitchFamily="18" charset="0"/>
                <a:cs typeface="Times New Roman" pitchFamily="18" charset="0"/>
              </a:rPr>
              <a:t>الذي يضم  الفاكهة ذات النواة الحجرية </a:t>
            </a:r>
            <a:r>
              <a:rPr lang="ar-IQ" sz="2400" b="1" dirty="0" err="1">
                <a:latin typeface="Times New Roman" pitchFamily="18" charset="0"/>
                <a:cs typeface="Times New Roman" pitchFamily="18" charset="0"/>
              </a:rPr>
              <a:t>وجينس</a:t>
            </a:r>
            <a:r>
              <a:rPr lang="ar-IQ"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Malus</a:t>
            </a:r>
            <a:r>
              <a:rPr lang="ar-IQ" sz="2400" b="1" dirty="0">
                <a:latin typeface="Times New Roman" pitchFamily="18" charset="0"/>
                <a:cs typeface="Times New Roman" pitchFamily="18" charset="0"/>
              </a:rPr>
              <a:t>الذي ينتمي له التفاح. وقد وجد ذلك كل من العالمين </a:t>
            </a:r>
            <a:r>
              <a:rPr lang="en-US" sz="2400" b="1" dirty="0">
                <a:latin typeface="Times New Roman" pitchFamily="18" charset="0"/>
                <a:cs typeface="Times New Roman" pitchFamily="18" charset="0"/>
              </a:rPr>
              <a:t>Lawrence </a:t>
            </a:r>
            <a:r>
              <a:rPr lang="ar-IQ" sz="2400" b="1" dirty="0">
                <a:latin typeface="Times New Roman" pitchFamily="18" charset="0"/>
                <a:cs typeface="Times New Roman" pitchFamily="18" charset="0"/>
              </a:rPr>
              <a:t>و</a:t>
            </a:r>
            <a:r>
              <a:rPr lang="en-US" sz="2400" b="1" dirty="0" err="1">
                <a:latin typeface="Times New Roman" pitchFamily="18" charset="0"/>
                <a:cs typeface="Times New Roman" pitchFamily="18" charset="0"/>
              </a:rPr>
              <a:t>Grane</a:t>
            </a:r>
            <a:r>
              <a:rPr lang="en-US" sz="2400" b="1" dirty="0">
                <a:latin typeface="Times New Roman" pitchFamily="18" charset="0"/>
                <a:cs typeface="Times New Roman" pitchFamily="18" charset="0"/>
              </a:rPr>
              <a:t> </a:t>
            </a:r>
            <a:r>
              <a:rPr lang="ar-IQ" sz="2400" b="1" dirty="0">
                <a:latin typeface="Times New Roman" pitchFamily="18" charset="0"/>
                <a:cs typeface="Times New Roman" pitchFamily="18" charset="0"/>
              </a:rPr>
              <a:t>سنة 1932 م واليهما يعود الفضل في التفريق بين حالات العقم وحالات عدم التوافق الجنسي، وفسرا هذه الظاهرة بوجود عوامل وراثية خاصة تسيطر على ظهورها. </a:t>
            </a:r>
          </a:p>
          <a:p>
            <a:pPr algn="just"/>
            <a:r>
              <a:rPr lang="ar-IQ" sz="2400" b="1" dirty="0"/>
              <a:t>        </a:t>
            </a:r>
            <a:r>
              <a:rPr lang="ar-IQ" sz="2400" b="1" dirty="0" smtClean="0"/>
              <a:t>ان العديد من الانواع النباتية تمتلك نظاما طبيعيا لعدم التوافق مسيطرا عليه من قبل الجينات والذي يمنع او يعيق التربية الداخلية </a:t>
            </a:r>
            <a:r>
              <a:rPr lang="en-US" sz="2400" b="1" dirty="0" smtClean="0"/>
              <a:t>Inbreeding </a:t>
            </a:r>
            <a:r>
              <a:rPr lang="ar-IQ" sz="2400" b="1" dirty="0" smtClean="0"/>
              <a:t>عن طريق الاخصاب الذاتي لنفس النبات او الاخصاب بين نباتات اخوية. ان انظمة كهذه قد تتطور عن طريق الانتخاب الطبيعي وذلك لان التربية الداخلية عديمة الفائدة </a:t>
            </a:r>
            <a:r>
              <a:rPr lang="ar-IQ" sz="2400" b="1" dirty="0" err="1" smtClean="0"/>
              <a:t>للانواع</a:t>
            </a:r>
            <a:r>
              <a:rPr lang="ar-IQ" sz="2400" b="1" dirty="0" smtClean="0"/>
              <a:t> البرية لكونها تقود الى خفض قوة النمو في النبات واظهار العديد من الصفات الغير مرغوبة فيها. </a:t>
            </a:r>
            <a:endParaRPr lang="ar-IQ" sz="2400" b="1" dirty="0"/>
          </a:p>
        </p:txBody>
      </p:sp>
    </p:spTree>
    <p:extLst>
      <p:ext uri="{BB962C8B-B14F-4D97-AF65-F5344CB8AC3E}">
        <p14:creationId xmlns:p14="http://schemas.microsoft.com/office/powerpoint/2010/main" val="1675086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0648"/>
            <a:ext cx="8229600" cy="504056"/>
          </a:xfrm>
        </p:spPr>
        <p:txBody>
          <a:bodyPr>
            <a:normAutofit/>
          </a:bodyPr>
          <a:lstStyle/>
          <a:p>
            <a:pPr algn="r"/>
            <a:r>
              <a:rPr lang="ar-IQ" sz="2800" b="1" dirty="0"/>
              <a:t>هناك نظامين لعدم التوافق </a:t>
            </a:r>
            <a:r>
              <a:rPr lang="ar-IQ" sz="2800" b="1" dirty="0" smtClean="0"/>
              <a:t>الذاتي</a:t>
            </a:r>
            <a:endParaRPr lang="ar-IQ" sz="2800" b="1" dirty="0"/>
          </a:p>
        </p:txBody>
      </p:sp>
      <p:sp>
        <p:nvSpPr>
          <p:cNvPr id="3" name="عنصر نائب للمحتوى 2"/>
          <p:cNvSpPr>
            <a:spLocks noGrp="1"/>
          </p:cNvSpPr>
          <p:nvPr>
            <p:ph idx="1"/>
          </p:nvPr>
        </p:nvSpPr>
        <p:spPr>
          <a:xfrm>
            <a:off x="467544" y="908720"/>
            <a:ext cx="8229600" cy="4983832"/>
          </a:xfrm>
        </p:spPr>
        <p:txBody>
          <a:bodyPr>
            <a:normAutofit/>
          </a:bodyPr>
          <a:lstStyle/>
          <a:p>
            <a:pPr algn="just"/>
            <a:r>
              <a:rPr lang="ar-IQ" sz="2000" b="1" dirty="0">
                <a:latin typeface="Times New Roman" pitchFamily="18" charset="0"/>
                <a:cs typeface="Times New Roman" pitchFamily="18" charset="0"/>
              </a:rPr>
              <a:t>اولا :   نظام </a:t>
            </a:r>
            <a:r>
              <a:rPr lang="ar-IQ" sz="2000" b="1" dirty="0" smtClean="0">
                <a:latin typeface="Times New Roman" pitchFamily="18" charset="0"/>
                <a:cs typeface="Times New Roman" pitchFamily="18" charset="0"/>
              </a:rPr>
              <a:t>الـ </a:t>
            </a:r>
            <a:r>
              <a:rPr lang="en-US" sz="2000" b="1" dirty="0" err="1" smtClean="0">
                <a:latin typeface="Times New Roman" pitchFamily="18" charset="0"/>
                <a:cs typeface="Times New Roman" pitchFamily="18" charset="0"/>
              </a:rPr>
              <a:t>Homomorphic</a:t>
            </a:r>
            <a:r>
              <a:rPr lang="en-US" sz="2000" b="1" dirty="0" smtClean="0">
                <a:latin typeface="Times New Roman" pitchFamily="18" charset="0"/>
                <a:cs typeface="Times New Roman" pitchFamily="18" charset="0"/>
              </a:rPr>
              <a:t> </a:t>
            </a:r>
            <a:r>
              <a:rPr lang="ar-IQ" sz="2000" b="1" dirty="0" smtClean="0">
                <a:latin typeface="Times New Roman" pitchFamily="18" charset="0"/>
                <a:cs typeface="Times New Roman" pitchFamily="18" charset="0"/>
              </a:rPr>
              <a:t>   وهو </a:t>
            </a:r>
            <a:r>
              <a:rPr lang="ar-IQ" sz="2000" b="1" dirty="0" smtClean="0">
                <a:latin typeface="Times New Roman" pitchFamily="18" charset="0"/>
                <a:cs typeface="Times New Roman" pitchFamily="18" charset="0"/>
              </a:rPr>
              <a:t>النظام الذي تكون فيه الاجزاء الزهرية متشابهة من الناحية المورفولوجية او بتعبير اخر متجانسة فيما يتعلق </a:t>
            </a:r>
            <a:r>
              <a:rPr lang="ar-IQ" sz="2000" b="1" dirty="0" smtClean="0">
                <a:latin typeface="Times New Roman" pitchFamily="18" charset="0"/>
                <a:cs typeface="Times New Roman" pitchFamily="18" charset="0"/>
              </a:rPr>
              <a:t>بأطوال </a:t>
            </a:r>
            <a:r>
              <a:rPr lang="ar-IQ" sz="2000" b="1" dirty="0" smtClean="0">
                <a:latin typeface="Times New Roman" pitchFamily="18" charset="0"/>
                <a:cs typeface="Times New Roman" pitchFamily="18" charset="0"/>
              </a:rPr>
              <a:t>الاعضاء الذكرية والانثوية وهذه الحالة توجد في الازهار الخنثى </a:t>
            </a:r>
            <a:r>
              <a:rPr lang="en-US" sz="2000" b="1" dirty="0" smtClean="0">
                <a:latin typeface="Times New Roman" pitchFamily="18" charset="0"/>
                <a:cs typeface="Times New Roman" pitchFamily="18" charset="0"/>
              </a:rPr>
              <a:t> Hermaphrodite </a:t>
            </a:r>
            <a:r>
              <a:rPr lang="en-US" sz="2000" b="1" dirty="0" smtClean="0">
                <a:latin typeface="Times New Roman" pitchFamily="18" charset="0"/>
                <a:cs typeface="Times New Roman" pitchFamily="18" charset="0"/>
              </a:rPr>
              <a:t>.  </a:t>
            </a:r>
            <a:r>
              <a:rPr lang="ar-IQ" sz="2000" b="1" dirty="0" smtClean="0">
                <a:latin typeface="Times New Roman" pitchFamily="18" charset="0"/>
                <a:cs typeface="Times New Roman" pitchFamily="18" charset="0"/>
              </a:rPr>
              <a:t>وينقسم الى قسمين </a:t>
            </a:r>
            <a:r>
              <a:rPr lang="ar-IQ" sz="2000" b="1" dirty="0" smtClean="0">
                <a:latin typeface="Times New Roman" pitchFamily="18" charset="0"/>
                <a:cs typeface="Times New Roman" pitchFamily="18" charset="0"/>
              </a:rPr>
              <a:t>:</a:t>
            </a:r>
          </a:p>
          <a:p>
            <a:r>
              <a:rPr lang="ar-IQ" sz="2000" b="1" dirty="0" smtClean="0">
                <a:latin typeface="Calibri"/>
                <a:ea typeface="+mj-ea"/>
                <a:cs typeface="Traditional Arabic"/>
              </a:rPr>
              <a:t>1 - نظام </a:t>
            </a:r>
            <a:r>
              <a:rPr lang="ar-IQ" sz="2400" b="1" dirty="0">
                <a:latin typeface="Calibri"/>
                <a:ea typeface="+mj-ea"/>
                <a:cs typeface="Traditional Arabic"/>
              </a:rPr>
              <a:t>عدم</a:t>
            </a:r>
            <a:r>
              <a:rPr lang="ar-IQ" sz="2000" b="1" dirty="0">
                <a:latin typeface="Calibri"/>
                <a:ea typeface="+mj-ea"/>
                <a:cs typeface="Traditional Arabic"/>
              </a:rPr>
              <a:t> التوافق </a:t>
            </a:r>
            <a:r>
              <a:rPr lang="ar-IQ" sz="2000" b="1" dirty="0" err="1">
                <a:latin typeface="Calibri"/>
                <a:ea typeface="+mj-ea"/>
                <a:cs typeface="Traditional Arabic"/>
              </a:rPr>
              <a:t>الكاميتي</a:t>
            </a:r>
            <a:r>
              <a:rPr lang="ar-IQ" sz="2000" b="1" dirty="0">
                <a:latin typeface="Calibri"/>
                <a:ea typeface="+mj-ea"/>
                <a:cs typeface="Traditional Arabic"/>
              </a:rPr>
              <a:t>:  </a:t>
            </a:r>
            <a:r>
              <a:rPr lang="ar-IQ" sz="2000" b="1" dirty="0" smtClean="0">
                <a:latin typeface="Calibri"/>
                <a:ea typeface="+mj-ea"/>
                <a:cs typeface="Traditional Arabic"/>
              </a:rPr>
              <a:t>   </a:t>
            </a:r>
            <a:r>
              <a:rPr lang="en-US" sz="2000" b="1" dirty="0">
                <a:latin typeface="Calibri"/>
                <a:ea typeface="+mj-ea"/>
                <a:cs typeface="+mj-cs"/>
              </a:rPr>
              <a:t>The </a:t>
            </a:r>
            <a:r>
              <a:rPr lang="en-US" sz="2000" b="1" dirty="0" err="1">
                <a:latin typeface="Calibri"/>
                <a:ea typeface="+mj-ea"/>
                <a:cs typeface="+mj-cs"/>
              </a:rPr>
              <a:t>Gametophytic</a:t>
            </a:r>
            <a:r>
              <a:rPr lang="en-US" sz="2000" b="1" dirty="0">
                <a:latin typeface="Calibri"/>
                <a:ea typeface="+mj-ea"/>
                <a:cs typeface="+mj-cs"/>
              </a:rPr>
              <a:t> incomparability system</a:t>
            </a:r>
            <a:endParaRPr lang="ar-IQ" sz="2000" b="1" dirty="0" smtClean="0">
              <a:latin typeface="Times New Roman" pitchFamily="18" charset="0"/>
              <a:cs typeface="Times New Roman" pitchFamily="18" charset="0"/>
            </a:endParaRPr>
          </a:p>
          <a:p>
            <a:pPr lvl="0" algn="just">
              <a:buClr>
                <a:srgbClr val="0BD0D9"/>
              </a:buClr>
            </a:pPr>
            <a:r>
              <a:rPr lang="ar-IQ" sz="2000" b="1" dirty="0">
                <a:solidFill>
                  <a:prstClr val="black"/>
                </a:solidFill>
                <a:latin typeface="Times New Roman" pitchFamily="18" charset="0"/>
                <a:cs typeface="Times New Roman" pitchFamily="18" charset="0"/>
              </a:rPr>
              <a:t> في هذا النظام تتم السيطرة على طبيعة سلوك حبة اللقاح عن طريق تداخل جينات من نوع (</a:t>
            </a:r>
            <a:r>
              <a:rPr lang="en-US" sz="2000" b="1" dirty="0">
                <a:solidFill>
                  <a:prstClr val="black"/>
                </a:solidFill>
                <a:latin typeface="Times New Roman" pitchFamily="18" charset="0"/>
                <a:cs typeface="Times New Roman" pitchFamily="18" charset="0"/>
              </a:rPr>
              <a:t>S) </a:t>
            </a:r>
            <a:r>
              <a:rPr lang="ar-IQ" sz="2000" b="1" dirty="0">
                <a:solidFill>
                  <a:prstClr val="black"/>
                </a:solidFill>
                <a:latin typeface="Times New Roman" pitchFamily="18" charset="0"/>
                <a:cs typeface="Times New Roman" pitchFamily="18" charset="0"/>
              </a:rPr>
              <a:t>الموجودة في حبة اللقاح نفسها مع تلك الموجودة في مدقة النبات الذي يجري تلقيحه كما في الشكل (2) المرفق. ان غلق طريق الاخصاب يحدث من خلال النمو </a:t>
            </a:r>
            <a:r>
              <a:rPr lang="ar-IQ" sz="2000" b="1" dirty="0" err="1">
                <a:solidFill>
                  <a:prstClr val="black"/>
                </a:solidFill>
                <a:latin typeface="Times New Roman" pitchFamily="18" charset="0"/>
                <a:cs typeface="Times New Roman" pitchFamily="18" charset="0"/>
              </a:rPr>
              <a:t>البطيئ</a:t>
            </a:r>
            <a:r>
              <a:rPr lang="ar-IQ" sz="2000" b="1" dirty="0">
                <a:solidFill>
                  <a:prstClr val="black"/>
                </a:solidFill>
                <a:latin typeface="Times New Roman" pitchFamily="18" charset="0"/>
                <a:cs typeface="Times New Roman" pitchFamily="18" charset="0"/>
              </a:rPr>
              <a:t> جدا </a:t>
            </a:r>
            <a:r>
              <a:rPr lang="ar-IQ" sz="2000" b="1" dirty="0" err="1">
                <a:solidFill>
                  <a:prstClr val="black"/>
                </a:solidFill>
                <a:latin typeface="Times New Roman" pitchFamily="18" charset="0"/>
                <a:cs typeface="Times New Roman" pitchFamily="18" charset="0"/>
              </a:rPr>
              <a:t>لللانبوب</a:t>
            </a:r>
            <a:r>
              <a:rPr lang="ar-IQ" sz="2000" b="1" dirty="0">
                <a:solidFill>
                  <a:prstClr val="black"/>
                </a:solidFill>
                <a:latin typeface="Times New Roman" pitchFamily="18" charset="0"/>
                <a:cs typeface="Times New Roman" pitchFamily="18" charset="0"/>
              </a:rPr>
              <a:t> </a:t>
            </a:r>
            <a:r>
              <a:rPr lang="ar-IQ" sz="2000" b="1" dirty="0" err="1">
                <a:solidFill>
                  <a:prstClr val="black"/>
                </a:solidFill>
                <a:latin typeface="Times New Roman" pitchFamily="18" charset="0"/>
                <a:cs typeface="Times New Roman" pitchFamily="18" charset="0"/>
              </a:rPr>
              <a:t>اللقاحي</a:t>
            </a:r>
            <a:r>
              <a:rPr lang="ar-IQ" sz="2000" b="1" dirty="0">
                <a:solidFill>
                  <a:prstClr val="black"/>
                </a:solidFill>
                <a:latin typeface="Times New Roman" pitchFamily="18" charset="0"/>
                <a:cs typeface="Times New Roman" pitchFamily="18" charset="0"/>
              </a:rPr>
              <a:t> وتوقفه كليا عن النمو قبل وصوله الى الكيس الجنيني. ان هذا النوع من عدم التوافق مشخص في نباتات العائلة البقولية والعائلة </a:t>
            </a:r>
            <a:r>
              <a:rPr lang="en-US" sz="2000" b="1" dirty="0" err="1">
                <a:solidFill>
                  <a:prstClr val="black"/>
                </a:solidFill>
                <a:latin typeface="Times New Roman" pitchFamily="18" charset="0"/>
                <a:cs typeface="Times New Roman" pitchFamily="18" charset="0"/>
              </a:rPr>
              <a:t>Onagraceae</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ونباتات </a:t>
            </a:r>
            <a:r>
              <a:rPr lang="en-US" sz="2000" b="1" dirty="0" err="1">
                <a:solidFill>
                  <a:prstClr val="black"/>
                </a:solidFill>
                <a:latin typeface="Times New Roman" pitchFamily="18" charset="0"/>
                <a:cs typeface="Times New Roman" pitchFamily="18" charset="0"/>
              </a:rPr>
              <a:t>papaver</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و </a:t>
            </a:r>
            <a:r>
              <a:rPr lang="en-US" sz="2000" b="1" dirty="0" err="1">
                <a:solidFill>
                  <a:prstClr val="black"/>
                </a:solidFill>
                <a:latin typeface="Times New Roman" pitchFamily="18" charset="0"/>
                <a:cs typeface="Times New Roman" pitchFamily="18" charset="0"/>
              </a:rPr>
              <a:t>Nemesia</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والعائلة الخشخاشية والعائلة الوردية والعائلة الزنبقية وفي عدد من النباتات البستنة مثل التفاح والكمثرى والكرز والطماطة </a:t>
            </a:r>
            <a:r>
              <a:rPr lang="ar-IQ" sz="2000" b="1" dirty="0" err="1">
                <a:solidFill>
                  <a:prstClr val="black"/>
                </a:solidFill>
                <a:latin typeface="Times New Roman" pitchFamily="18" charset="0"/>
                <a:cs typeface="Times New Roman" pitchFamily="18" charset="0"/>
              </a:rPr>
              <a:t>والبيتونيا</a:t>
            </a:r>
            <a:r>
              <a:rPr lang="ar-IQ" sz="2000" b="1" dirty="0">
                <a:solidFill>
                  <a:prstClr val="black"/>
                </a:solidFill>
                <a:latin typeface="Times New Roman" pitchFamily="18" charset="0"/>
                <a:cs typeface="Times New Roman" pitchFamily="18" charset="0"/>
              </a:rPr>
              <a:t> </a:t>
            </a:r>
            <a:r>
              <a:rPr lang="ar-IQ" sz="2000" b="1" dirty="0" err="1">
                <a:solidFill>
                  <a:prstClr val="black"/>
                </a:solidFill>
                <a:latin typeface="Times New Roman" pitchFamily="18" charset="0"/>
                <a:cs typeface="Times New Roman" pitchFamily="18" charset="0"/>
              </a:rPr>
              <a:t>والليليوم</a:t>
            </a:r>
            <a:r>
              <a:rPr lang="ar-IQ" sz="2000" b="1" dirty="0">
                <a:solidFill>
                  <a:prstClr val="black"/>
                </a:solidFill>
                <a:latin typeface="Times New Roman" pitchFamily="18" charset="0"/>
                <a:cs typeface="Times New Roman" pitchFamily="18" charset="0"/>
              </a:rPr>
              <a:t>. </a:t>
            </a:r>
          </a:p>
          <a:p>
            <a:pPr marL="0" indent="0" algn="just">
              <a:buNone/>
            </a:pPr>
            <a:endParaRPr lang="ar-IQ" sz="2400" dirty="0"/>
          </a:p>
        </p:txBody>
      </p:sp>
    </p:spTree>
    <p:extLst>
      <p:ext uri="{BB962C8B-B14F-4D97-AF65-F5344CB8AC3E}">
        <p14:creationId xmlns:p14="http://schemas.microsoft.com/office/powerpoint/2010/main" val="2530873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360040"/>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415880"/>
          </a:xfrm>
        </p:spPr>
        <p:txBody>
          <a:bodyPr>
            <a:normAutofit/>
          </a:bodyPr>
          <a:lstStyle/>
          <a:p>
            <a:r>
              <a:rPr lang="ar-IQ" sz="2000" b="1" dirty="0">
                <a:latin typeface="Times New Roman" pitchFamily="18" charset="0"/>
                <a:cs typeface="Times New Roman" pitchFamily="18" charset="0"/>
              </a:rPr>
              <a:t>ان هذا النوع من انظمة عدم التوافق الذي يسيطر عليه وكما قلنا اعلاه جين يسمى (</a:t>
            </a:r>
            <a:r>
              <a:rPr lang="en-US" sz="2000" b="1" dirty="0">
                <a:latin typeface="Times New Roman" pitchFamily="18" charset="0"/>
                <a:cs typeface="Times New Roman" pitchFamily="18" charset="0"/>
              </a:rPr>
              <a:t>S) </a:t>
            </a:r>
            <a:r>
              <a:rPr lang="ar-IQ" sz="2000" b="1" dirty="0">
                <a:latin typeface="Times New Roman" pitchFamily="18" charset="0"/>
                <a:cs typeface="Times New Roman" pitchFamily="18" charset="0"/>
              </a:rPr>
              <a:t>ويوجد (15) اليل لهذا الجين تسمى </a:t>
            </a:r>
            <a:r>
              <a:rPr lang="en-US" sz="2000" b="1" dirty="0">
                <a:latin typeface="Times New Roman" pitchFamily="18" charset="0"/>
                <a:cs typeface="Times New Roman" pitchFamily="18" charset="0"/>
              </a:rPr>
              <a:t>S15 …S3,S2,S1 </a:t>
            </a:r>
            <a:r>
              <a:rPr lang="ar-IQ" sz="2000" b="1" dirty="0">
                <a:latin typeface="Times New Roman" pitchFamily="18" charset="0"/>
                <a:cs typeface="Times New Roman" pitchFamily="18" charset="0"/>
              </a:rPr>
              <a:t>فاذا كانت حبة اللقاح تحتوي على أليلات من النوع  </a:t>
            </a:r>
            <a:r>
              <a:rPr lang="en-US" sz="2000" b="1" dirty="0">
                <a:latin typeface="Times New Roman" pitchFamily="18" charset="0"/>
                <a:cs typeface="Times New Roman" pitchFamily="18" charset="0"/>
              </a:rPr>
              <a:t>S</a:t>
            </a:r>
            <a:r>
              <a:rPr lang="ar-IQ" sz="2000" b="1" dirty="0">
                <a:latin typeface="Times New Roman" pitchFamily="18" charset="0"/>
                <a:cs typeface="Times New Roman" pitchFamily="18" charset="0"/>
              </a:rPr>
              <a:t>مشابهة </a:t>
            </a:r>
            <a:r>
              <a:rPr lang="ar-IQ" sz="2000" b="1" dirty="0" err="1">
                <a:latin typeface="Times New Roman" pitchFamily="18" charset="0"/>
                <a:cs typeface="Times New Roman" pitchFamily="18" charset="0"/>
              </a:rPr>
              <a:t>لللاليلات</a:t>
            </a:r>
            <a:r>
              <a:rPr lang="ar-IQ" sz="2000" b="1" dirty="0">
                <a:latin typeface="Times New Roman" pitchFamily="18" charset="0"/>
                <a:cs typeface="Times New Roman" pitchFamily="18" charset="0"/>
              </a:rPr>
              <a:t> الموجودة في انسجة القلم للزهرة المراد تلقيحها سوف تحدث حالة عدم التوافق الذاتي، وهناك عدة حالات لعدم التوافق الذاتي :ــ  </a:t>
            </a:r>
          </a:p>
          <a:p>
            <a:r>
              <a:rPr lang="ar-IQ" sz="2000" b="1" dirty="0">
                <a:latin typeface="Times New Roman" pitchFamily="18" charset="0"/>
                <a:cs typeface="Times New Roman" pitchFamily="18" charset="0"/>
              </a:rPr>
              <a:t>أـ حالة عدم التوافق الذاتي التامة :ــ </a:t>
            </a:r>
            <a:r>
              <a:rPr lang="en-US" sz="2000" b="1" dirty="0">
                <a:latin typeface="Times New Roman" pitchFamily="18" charset="0"/>
                <a:cs typeface="Times New Roman" pitchFamily="18" charset="0"/>
              </a:rPr>
              <a:t>Full incommutability </a:t>
            </a:r>
          </a:p>
          <a:p>
            <a:r>
              <a:rPr lang="en-US" sz="2000" b="1" dirty="0">
                <a:latin typeface="Times New Roman" pitchFamily="18" charset="0"/>
                <a:cs typeface="Times New Roman" pitchFamily="18" charset="0"/>
              </a:rPr>
              <a:t>      </a:t>
            </a:r>
            <a:r>
              <a:rPr lang="ar-IQ" sz="2000" b="1" dirty="0">
                <a:latin typeface="Times New Roman" pitchFamily="18" charset="0"/>
                <a:cs typeface="Times New Roman" pitchFamily="18" charset="0"/>
              </a:rPr>
              <a:t>وكما موضح في الشكل (2) الجزء العلوي من الصورة رقم 1،  حيث ان حبوب اللقاح التي تسقط على ميسم الزهرة المراد تلقيحها والتي يكون تركيبها الوراثي </a:t>
            </a:r>
            <a:r>
              <a:rPr lang="en-US" sz="2000" b="1" dirty="0">
                <a:latin typeface="Times New Roman" pitchFamily="18" charset="0"/>
                <a:cs typeface="Times New Roman" pitchFamily="18" charset="0"/>
              </a:rPr>
              <a:t>S1 </a:t>
            </a:r>
            <a:r>
              <a:rPr lang="ar-IQ" sz="2000" b="1" dirty="0">
                <a:latin typeface="Times New Roman" pitchFamily="18" charset="0"/>
                <a:cs typeface="Times New Roman" pitchFamily="18" charset="0"/>
              </a:rPr>
              <a:t>و  </a:t>
            </a:r>
            <a:r>
              <a:rPr lang="en-US" sz="2000" b="1" dirty="0">
                <a:latin typeface="Times New Roman" pitchFamily="18" charset="0"/>
                <a:cs typeface="Times New Roman" pitchFamily="18" charset="0"/>
              </a:rPr>
              <a:t>S2 </a:t>
            </a:r>
            <a:r>
              <a:rPr lang="ar-IQ" sz="2000" b="1" dirty="0">
                <a:latin typeface="Times New Roman" pitchFamily="18" charset="0"/>
                <a:cs typeface="Times New Roman" pitchFamily="18" charset="0"/>
              </a:rPr>
              <a:t>والتركيب الوراثي لميسم الزهرة الملقحة أي   </a:t>
            </a:r>
            <a:r>
              <a:rPr lang="en-US" sz="2000" b="1" dirty="0">
                <a:latin typeface="Times New Roman" pitchFamily="18" charset="0"/>
                <a:cs typeface="Times New Roman" pitchFamily="18" charset="0"/>
              </a:rPr>
              <a:t>S1 </a:t>
            </a:r>
            <a:r>
              <a:rPr lang="ar-IQ" sz="2000" b="1" dirty="0">
                <a:latin typeface="Times New Roman" pitchFamily="18" charset="0"/>
                <a:cs typeface="Times New Roman" pitchFamily="18" charset="0"/>
              </a:rPr>
              <a:t>و  </a:t>
            </a:r>
            <a:r>
              <a:rPr lang="en-US" sz="2000" b="1" dirty="0">
                <a:latin typeface="Times New Roman" pitchFamily="18" charset="0"/>
                <a:cs typeface="Times New Roman" pitchFamily="18" charset="0"/>
              </a:rPr>
              <a:t>S2 </a:t>
            </a:r>
            <a:r>
              <a:rPr lang="ar-IQ" sz="2000" b="1" dirty="0">
                <a:latin typeface="Times New Roman" pitchFamily="18" charset="0"/>
                <a:cs typeface="Times New Roman" pitchFamily="18" charset="0"/>
              </a:rPr>
              <a:t>فان الانبوب </a:t>
            </a:r>
            <a:r>
              <a:rPr lang="ar-IQ" sz="2000" b="1" dirty="0" err="1">
                <a:latin typeface="Times New Roman" pitchFamily="18" charset="0"/>
                <a:cs typeface="Times New Roman" pitchFamily="18" charset="0"/>
              </a:rPr>
              <a:t>أللقاحي</a:t>
            </a:r>
            <a:r>
              <a:rPr lang="ar-IQ" sz="2000" b="1" dirty="0">
                <a:latin typeface="Times New Roman" pitchFamily="18" charset="0"/>
                <a:cs typeface="Times New Roman" pitchFamily="18" charset="0"/>
              </a:rPr>
              <a:t> سوف لن ينمو بل تحدث حالة عدم توافق تامة، وذلك لتشابه كلا </a:t>
            </a:r>
            <a:r>
              <a:rPr lang="ar-IQ" sz="2000" b="1" dirty="0" err="1">
                <a:latin typeface="Times New Roman" pitchFamily="18" charset="0"/>
                <a:cs typeface="Times New Roman" pitchFamily="18" charset="0"/>
              </a:rPr>
              <a:t>الاليلين</a:t>
            </a:r>
            <a:r>
              <a:rPr lang="ar-IQ" sz="2000" b="1" dirty="0">
                <a:latin typeface="Times New Roman" pitchFamily="18" charset="0"/>
                <a:cs typeface="Times New Roman" pitchFamily="18" charset="0"/>
              </a:rPr>
              <a:t> الموجودين في حبوب اللقاح مع نضيريهما في نسيج القلم . </a:t>
            </a:r>
          </a:p>
          <a:p>
            <a:endParaRPr lang="ar-IQ" dirty="0"/>
          </a:p>
        </p:txBody>
      </p:sp>
    </p:spTree>
    <p:extLst>
      <p:ext uri="{BB962C8B-B14F-4D97-AF65-F5344CB8AC3E}">
        <p14:creationId xmlns:p14="http://schemas.microsoft.com/office/powerpoint/2010/main" val="3950448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44016"/>
          </a:xfrm>
        </p:spPr>
        <p:txBody>
          <a:bodyPr>
            <a:normAutofit fontScale="90000"/>
          </a:bodyPr>
          <a:lstStyle/>
          <a:p>
            <a:endParaRPr lang="ar-IQ" dirty="0"/>
          </a:p>
        </p:txBody>
      </p:sp>
      <p:sp>
        <p:nvSpPr>
          <p:cNvPr id="3" name="عنصر نائب للمحتوى 2"/>
          <p:cNvSpPr>
            <a:spLocks noGrp="1"/>
          </p:cNvSpPr>
          <p:nvPr>
            <p:ph idx="1"/>
          </p:nvPr>
        </p:nvSpPr>
        <p:spPr>
          <a:xfrm>
            <a:off x="457200" y="1052736"/>
            <a:ext cx="8229600" cy="5271864"/>
          </a:xfrm>
        </p:spPr>
        <p:txBody>
          <a:bodyPr>
            <a:normAutofit/>
          </a:bodyPr>
          <a:lstStyle/>
          <a:p>
            <a:pPr algn="just"/>
            <a:r>
              <a:rPr lang="ar-IQ" sz="2200" b="1" dirty="0"/>
              <a:t>ب - حالة عدم التوافق غير التام </a:t>
            </a:r>
            <a:r>
              <a:rPr lang="en-US" sz="2200" b="1" dirty="0"/>
              <a:t>Half in computability </a:t>
            </a:r>
          </a:p>
          <a:p>
            <a:pPr algn="just"/>
            <a:r>
              <a:rPr lang="en-US" sz="2200" b="1" dirty="0"/>
              <a:t>      </a:t>
            </a:r>
            <a:r>
              <a:rPr lang="ar-IQ" sz="2200" b="1" dirty="0"/>
              <a:t>وهو موضح في الشكل (2) الجزء العلوي رقم 2،  فاذا كان التركيب الوراثي لحبة اللقاح الساقطة على ميسم الزهرة </a:t>
            </a:r>
            <a:r>
              <a:rPr lang="en-US" sz="2200" b="1" dirty="0"/>
              <a:t>S1 </a:t>
            </a:r>
            <a:r>
              <a:rPr lang="ar-IQ" sz="2200" b="1" dirty="0"/>
              <a:t>و  </a:t>
            </a:r>
            <a:r>
              <a:rPr lang="en-US" sz="2200" b="1" dirty="0"/>
              <a:t>S2 </a:t>
            </a:r>
            <a:r>
              <a:rPr lang="ar-IQ" sz="2200" b="1" dirty="0"/>
              <a:t>وتركيب الميسم الوراثي يحمل الاليلات </a:t>
            </a:r>
            <a:r>
              <a:rPr lang="en-US" sz="2200" b="1" dirty="0"/>
              <a:t>S2  </a:t>
            </a:r>
            <a:r>
              <a:rPr lang="ar-IQ" sz="2200" b="1" dirty="0"/>
              <a:t>و </a:t>
            </a:r>
            <a:r>
              <a:rPr lang="en-US" sz="2200" b="1" dirty="0"/>
              <a:t>S3 ، </a:t>
            </a:r>
            <a:r>
              <a:rPr lang="ar-IQ" sz="2200" b="1" dirty="0"/>
              <a:t>فان حبة اللقاح التي تحمل التركيب الوراثي </a:t>
            </a:r>
            <a:r>
              <a:rPr lang="en-US" sz="2200" b="1" dirty="0"/>
              <a:t>S1 </a:t>
            </a:r>
            <a:r>
              <a:rPr lang="ar-IQ" sz="2200" b="1" dirty="0"/>
              <a:t>هي التي تنمو فقط وتكون الأنبوب </a:t>
            </a:r>
            <a:r>
              <a:rPr lang="ar-IQ" sz="2200" b="1" dirty="0" err="1"/>
              <a:t>أللقاحي</a:t>
            </a:r>
            <a:r>
              <a:rPr lang="ar-IQ" sz="2200" b="1" dirty="0"/>
              <a:t>. اما حبة اللقاح من نوع </a:t>
            </a:r>
            <a:r>
              <a:rPr lang="en-US" sz="2200" b="1" dirty="0"/>
              <a:t>S2 </a:t>
            </a:r>
            <a:r>
              <a:rPr lang="ar-IQ" sz="2200" b="1" dirty="0" err="1"/>
              <a:t>فانها</a:t>
            </a:r>
            <a:r>
              <a:rPr lang="ar-IQ" sz="2200" b="1" dirty="0"/>
              <a:t> لا تستطيع ان تكون انبوب لقاحي لوجود الاليل المشابه لها في قلم الزهرة الملقحة . </a:t>
            </a:r>
          </a:p>
          <a:p>
            <a:pPr algn="just"/>
            <a:r>
              <a:rPr lang="ar-IQ" sz="2200" b="1" dirty="0"/>
              <a:t>ج - الموافقة التامة :  </a:t>
            </a:r>
            <a:r>
              <a:rPr lang="en-US" sz="2200" b="1" dirty="0"/>
              <a:t>Full commutability</a:t>
            </a:r>
          </a:p>
          <a:p>
            <a:pPr algn="just"/>
            <a:r>
              <a:rPr lang="en-US" sz="2200" b="1" dirty="0"/>
              <a:t>        </a:t>
            </a:r>
            <a:r>
              <a:rPr lang="ar-IQ" sz="2200" b="1" dirty="0"/>
              <a:t>كما موضح في الشكل (2) الجزء العلوي رقم 3 حيث التركيب الوراثي لحبة اللقاح يحمل </a:t>
            </a:r>
            <a:r>
              <a:rPr lang="ar-IQ" sz="2200" b="1" dirty="0" err="1"/>
              <a:t>الاليلين</a:t>
            </a:r>
            <a:r>
              <a:rPr lang="ar-IQ" sz="2200" b="1" dirty="0"/>
              <a:t> </a:t>
            </a:r>
            <a:r>
              <a:rPr lang="en-US" sz="2200" b="1" dirty="0"/>
              <a:t>S1  </a:t>
            </a:r>
            <a:r>
              <a:rPr lang="ar-IQ" sz="2200" b="1" dirty="0"/>
              <a:t>و </a:t>
            </a:r>
            <a:r>
              <a:rPr lang="en-US" sz="2200" b="1" dirty="0"/>
              <a:t>S2، </a:t>
            </a:r>
            <a:r>
              <a:rPr lang="ar-IQ" sz="2200" b="1" dirty="0"/>
              <a:t>بينما نسيج القلم فان تركيبه الوراثي يحمل </a:t>
            </a:r>
            <a:r>
              <a:rPr lang="ar-IQ" sz="2200" b="1" dirty="0" err="1"/>
              <a:t>الاليلين</a:t>
            </a:r>
            <a:r>
              <a:rPr lang="en-US" sz="2200" b="1" dirty="0"/>
              <a:t>S4  </a:t>
            </a:r>
            <a:r>
              <a:rPr lang="ar-IQ" sz="2200" b="1" dirty="0"/>
              <a:t>و </a:t>
            </a:r>
            <a:r>
              <a:rPr lang="en-US" sz="2200" b="1" dirty="0"/>
              <a:t>S3 . </a:t>
            </a:r>
            <a:r>
              <a:rPr lang="ar-IQ" sz="2200" b="1" dirty="0"/>
              <a:t>لذلك فان كلا الكميتين الذكريين وهما </a:t>
            </a:r>
            <a:r>
              <a:rPr lang="en-US" sz="2200" b="1" dirty="0"/>
              <a:t>S1  </a:t>
            </a:r>
            <a:r>
              <a:rPr lang="ar-IQ" sz="2200" b="1" dirty="0"/>
              <a:t>و  </a:t>
            </a:r>
            <a:r>
              <a:rPr lang="en-US" sz="2200" b="1" dirty="0"/>
              <a:t>S2</a:t>
            </a:r>
            <a:r>
              <a:rPr lang="ar-IQ" sz="2200" b="1" dirty="0"/>
              <a:t>سوف تنموان و يكونان انبوبان </a:t>
            </a:r>
            <a:r>
              <a:rPr lang="ar-IQ" sz="2200" b="1" dirty="0" err="1"/>
              <a:t>لقاحيان</a:t>
            </a:r>
            <a:r>
              <a:rPr lang="ar-IQ" sz="2200" b="1" dirty="0"/>
              <a:t> يتمكنان من اخصاب البيوض و تكوين البذور لعدم تشابه أليلات حبة اللقاح مع أليلات نسيج قلم الزهرة الملقحة. </a:t>
            </a:r>
          </a:p>
          <a:p>
            <a:endParaRPr lang="ar-IQ" dirty="0"/>
          </a:p>
        </p:txBody>
      </p:sp>
    </p:spTree>
    <p:extLst>
      <p:ext uri="{BB962C8B-B14F-4D97-AF65-F5344CB8AC3E}">
        <p14:creationId xmlns:p14="http://schemas.microsoft.com/office/powerpoint/2010/main" val="2034555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64672"/>
          </a:xfrm>
        </p:spPr>
        <p:txBody>
          <a:bodyPr>
            <a:normAutofit/>
          </a:bodyPr>
          <a:lstStyle/>
          <a:p>
            <a:pPr algn="r"/>
            <a:r>
              <a:rPr lang="ar-IQ" sz="2400" b="1" dirty="0" smtClean="0">
                <a:latin typeface="Times New Roman" pitchFamily="18" charset="0"/>
                <a:cs typeface="Times New Roman" pitchFamily="18" charset="0"/>
              </a:rPr>
              <a:t>2 -نظام </a:t>
            </a:r>
            <a:r>
              <a:rPr lang="ar-IQ" sz="2400" b="1" dirty="0">
                <a:latin typeface="Times New Roman" pitchFamily="18" charset="0"/>
                <a:cs typeface="Times New Roman" pitchFamily="18" charset="0"/>
              </a:rPr>
              <a:t>عدم التوافق </a:t>
            </a:r>
            <a:r>
              <a:rPr lang="ar-IQ" sz="2400" b="1" dirty="0" err="1" smtClean="0">
                <a:latin typeface="Times New Roman" pitchFamily="18" charset="0"/>
                <a:cs typeface="Times New Roman" pitchFamily="18" charset="0"/>
              </a:rPr>
              <a:t>السبوري</a:t>
            </a:r>
            <a:r>
              <a:rPr lang="ar-IQ"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Saprophytic incompatibility</a:t>
            </a:r>
            <a:endParaRPr lang="ar-IQ" sz="2400"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556792"/>
            <a:ext cx="8229600" cy="4767808"/>
          </a:xfrm>
        </p:spPr>
        <p:txBody>
          <a:bodyPr>
            <a:normAutofit/>
          </a:bodyPr>
          <a:lstStyle/>
          <a:p>
            <a:pPr algn="just"/>
            <a:r>
              <a:rPr lang="ar-IQ" b="1" dirty="0"/>
              <a:t> يشابه هذا النظام من عدم التوافق نظام عدم التوافق </a:t>
            </a:r>
            <a:r>
              <a:rPr lang="ar-IQ" b="1" dirty="0" err="1"/>
              <a:t>الكاميتي</a:t>
            </a:r>
            <a:r>
              <a:rPr lang="ar-IQ" b="1" dirty="0"/>
              <a:t> من حيث ان السيطرة الوراثية على حالة عدم التوافق والتي تتم من قبل موقع جيني واحد (</a:t>
            </a:r>
            <a:r>
              <a:rPr lang="en-US" b="1" dirty="0"/>
              <a:t>S) </a:t>
            </a:r>
            <a:r>
              <a:rPr lang="ar-IQ" b="1" dirty="0"/>
              <a:t>مكون من سلسلة من الاليلات المتعددة، ولكن الاختلاف هنا ان سلوك حبة اللقاح مسيطر عليه من قبل الاليلات نوع (</a:t>
            </a:r>
            <a:r>
              <a:rPr lang="en-US" b="1" dirty="0"/>
              <a:t>S) </a:t>
            </a:r>
            <a:r>
              <a:rPr lang="ar-IQ" b="1" dirty="0"/>
              <a:t>للتركيب الوراثي للنبات الذي انتج حبوب اللقاح، وليس من قبل الاليلات نوع (</a:t>
            </a:r>
            <a:r>
              <a:rPr lang="en-US" b="1" dirty="0"/>
              <a:t>S) </a:t>
            </a:r>
            <a:r>
              <a:rPr lang="ar-IQ" b="1" dirty="0"/>
              <a:t>لحبة اللقاح نفسها لذا فان جميع حبوب اللقاح الناتجة عن نبات معين يكون لها نفس السلوك من حيث طبيعة عدم موافقتها وكما موضح في الشكل (2) الجزء الاسفل فنلاحظ وجود ثلاث حالات لعدم التوافق </a:t>
            </a:r>
            <a:r>
              <a:rPr lang="ar-IQ" b="1" dirty="0" err="1"/>
              <a:t>السبوري</a:t>
            </a:r>
            <a:r>
              <a:rPr lang="ar-IQ" b="1" dirty="0"/>
              <a:t> : </a:t>
            </a:r>
          </a:p>
          <a:p>
            <a:pPr algn="just"/>
            <a:endParaRPr lang="ar-IQ" b="1" dirty="0"/>
          </a:p>
          <a:p>
            <a:pPr algn="just"/>
            <a:r>
              <a:rPr lang="ar-IQ" b="1" dirty="0"/>
              <a:t>الاولى : حبوب اللقاح الناتجة من نبات تركيبه الوراثي </a:t>
            </a:r>
            <a:r>
              <a:rPr lang="en-US" b="1" dirty="0"/>
              <a:t>S2 </a:t>
            </a:r>
            <a:r>
              <a:rPr lang="ar-IQ" b="1" dirty="0"/>
              <a:t>و  </a:t>
            </a:r>
            <a:r>
              <a:rPr lang="en-US" b="1" dirty="0"/>
              <a:t>S1 </a:t>
            </a:r>
            <a:r>
              <a:rPr lang="ar-IQ" b="1" dirty="0"/>
              <a:t>لا تنمو في نسيج قلم الزهرة الذي تركيبه الوراثي  </a:t>
            </a:r>
            <a:r>
              <a:rPr lang="en-US" b="1" dirty="0"/>
              <a:t>S2 </a:t>
            </a:r>
            <a:r>
              <a:rPr lang="ar-IQ" b="1" dirty="0"/>
              <a:t>و  </a:t>
            </a:r>
            <a:r>
              <a:rPr lang="en-US" b="1" dirty="0"/>
              <a:t>S1.</a:t>
            </a:r>
          </a:p>
          <a:p>
            <a:pPr marL="0" indent="0" algn="just">
              <a:buNone/>
            </a:pPr>
            <a:endParaRPr lang="ar-IQ" b="1" dirty="0"/>
          </a:p>
        </p:txBody>
      </p:sp>
    </p:spTree>
    <p:extLst>
      <p:ext uri="{BB962C8B-B14F-4D97-AF65-F5344CB8AC3E}">
        <p14:creationId xmlns:p14="http://schemas.microsoft.com/office/powerpoint/2010/main" val="2405698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67544" y="1412776"/>
            <a:ext cx="8229600" cy="4389120"/>
          </a:xfrm>
        </p:spPr>
        <p:txBody>
          <a:bodyPr>
            <a:normAutofit/>
          </a:bodyPr>
          <a:lstStyle/>
          <a:p>
            <a:pPr algn="just"/>
            <a:r>
              <a:rPr lang="ar-IQ" sz="2400" b="1" dirty="0">
                <a:latin typeface="Times New Roman" pitchFamily="18" charset="0"/>
                <a:cs typeface="Times New Roman" pitchFamily="18" charset="0"/>
              </a:rPr>
              <a:t>ثانيا : حبوب اللقاح الناتجة من نبات تركيبه الوراثي </a:t>
            </a:r>
            <a:r>
              <a:rPr lang="en-US" sz="2400" b="1" dirty="0">
                <a:latin typeface="Times New Roman" pitchFamily="18" charset="0"/>
                <a:cs typeface="Times New Roman" pitchFamily="18" charset="0"/>
              </a:rPr>
              <a:t>S2 </a:t>
            </a:r>
            <a:r>
              <a:rPr lang="ar-IQ" sz="2400" b="1" dirty="0">
                <a:latin typeface="Times New Roman" pitchFamily="18" charset="0"/>
                <a:cs typeface="Times New Roman" pitchFamily="18" charset="0"/>
              </a:rPr>
              <a:t>و  </a:t>
            </a:r>
            <a:r>
              <a:rPr lang="en-US" sz="2400" b="1" dirty="0">
                <a:latin typeface="Times New Roman" pitchFamily="18" charset="0"/>
                <a:cs typeface="Times New Roman" pitchFamily="18" charset="0"/>
              </a:rPr>
              <a:t>S1 </a:t>
            </a:r>
            <a:r>
              <a:rPr lang="ar-IQ" sz="2400" b="1" dirty="0">
                <a:latin typeface="Times New Roman" pitchFamily="18" charset="0"/>
                <a:cs typeface="Times New Roman" pitchFamily="18" charset="0"/>
              </a:rPr>
              <a:t>لا تنمو في نسيج قلم الزهرة تركيبه الوراثي </a:t>
            </a:r>
            <a:r>
              <a:rPr lang="en-US" sz="2400" b="1" dirty="0">
                <a:latin typeface="Times New Roman" pitchFamily="18" charset="0"/>
                <a:cs typeface="Times New Roman" pitchFamily="18" charset="0"/>
              </a:rPr>
              <a:t>S2 </a:t>
            </a:r>
            <a:r>
              <a:rPr lang="ar-IQ" sz="2400" b="1" dirty="0">
                <a:latin typeface="Times New Roman" pitchFamily="18" charset="0"/>
                <a:cs typeface="Times New Roman" pitchFamily="18" charset="0"/>
              </a:rPr>
              <a:t>و </a:t>
            </a:r>
            <a:r>
              <a:rPr lang="en-US" sz="2400" b="1" dirty="0">
                <a:latin typeface="Times New Roman" pitchFamily="18" charset="0"/>
                <a:cs typeface="Times New Roman" pitchFamily="18" charset="0"/>
              </a:rPr>
              <a:t>S3 </a:t>
            </a:r>
            <a:r>
              <a:rPr lang="ar-IQ" sz="2400" b="1" dirty="0">
                <a:latin typeface="Times New Roman" pitchFamily="18" charset="0"/>
                <a:cs typeface="Times New Roman" pitchFamily="18" charset="0"/>
              </a:rPr>
              <a:t>وذلك لوجود </a:t>
            </a:r>
            <a:r>
              <a:rPr lang="en-US" sz="2400" b="1" dirty="0">
                <a:latin typeface="Times New Roman" pitchFamily="18" charset="0"/>
                <a:cs typeface="Times New Roman" pitchFamily="18" charset="0"/>
              </a:rPr>
              <a:t>S2 </a:t>
            </a:r>
            <a:r>
              <a:rPr lang="ar-IQ" sz="2400" b="1" dirty="0">
                <a:latin typeface="Times New Roman" pitchFamily="18" charset="0"/>
                <a:cs typeface="Times New Roman" pitchFamily="18" charset="0"/>
              </a:rPr>
              <a:t>حيث ان سلوك حبتي اللقاح متشابه باتجاه </a:t>
            </a:r>
            <a:r>
              <a:rPr lang="en-US" sz="2400" b="1" dirty="0">
                <a:latin typeface="Times New Roman" pitchFamily="18" charset="0"/>
                <a:cs typeface="Times New Roman" pitchFamily="18" charset="0"/>
              </a:rPr>
              <a:t>S2 </a:t>
            </a:r>
            <a:r>
              <a:rPr lang="ar-IQ" sz="2400" b="1" dirty="0">
                <a:latin typeface="Times New Roman" pitchFamily="18" charset="0"/>
                <a:cs typeface="Times New Roman" pitchFamily="18" charset="0"/>
              </a:rPr>
              <a:t>ولذلك تحصل حالة عدم التوافق كما في الحالة الاولى ايضا . </a:t>
            </a:r>
          </a:p>
          <a:p>
            <a:pPr algn="just"/>
            <a:r>
              <a:rPr lang="ar-IQ" sz="2400" b="1" dirty="0">
                <a:latin typeface="Times New Roman" pitchFamily="18" charset="0"/>
                <a:cs typeface="Times New Roman" pitchFamily="18" charset="0"/>
              </a:rPr>
              <a:t>ثالثا : حبوب اللقاح الناتجة من النبات تركيبة الوراثي  </a:t>
            </a:r>
            <a:r>
              <a:rPr lang="en-US" sz="2400" b="1" dirty="0">
                <a:latin typeface="Times New Roman" pitchFamily="18" charset="0"/>
                <a:cs typeface="Times New Roman" pitchFamily="18" charset="0"/>
              </a:rPr>
              <a:t>S2 </a:t>
            </a:r>
            <a:r>
              <a:rPr lang="ar-IQ" sz="2400" b="1" dirty="0">
                <a:latin typeface="Times New Roman" pitchFamily="18" charset="0"/>
                <a:cs typeface="Times New Roman" pitchFamily="18" charset="0"/>
              </a:rPr>
              <a:t>و  </a:t>
            </a:r>
            <a:r>
              <a:rPr lang="en-US" sz="2400" b="1" dirty="0">
                <a:latin typeface="Times New Roman" pitchFamily="18" charset="0"/>
                <a:cs typeface="Times New Roman" pitchFamily="18" charset="0"/>
              </a:rPr>
              <a:t>S1 </a:t>
            </a:r>
            <a:r>
              <a:rPr lang="ar-IQ" sz="2400" b="1" dirty="0">
                <a:latin typeface="Times New Roman" pitchFamily="18" charset="0"/>
                <a:cs typeface="Times New Roman" pitchFamily="18" charset="0"/>
              </a:rPr>
              <a:t>وتنمو في نسيج قلم الزهرة الذي تركية الوراثي  </a:t>
            </a:r>
            <a:r>
              <a:rPr lang="en-US" sz="2400" b="1" dirty="0">
                <a:latin typeface="Times New Roman" pitchFamily="18" charset="0"/>
                <a:cs typeface="Times New Roman" pitchFamily="18" charset="0"/>
              </a:rPr>
              <a:t>S3</a:t>
            </a:r>
            <a:r>
              <a:rPr lang="ar-IQ" sz="2400" b="1" dirty="0">
                <a:latin typeface="Times New Roman" pitchFamily="18" charset="0"/>
                <a:cs typeface="Times New Roman" pitchFamily="18" charset="0"/>
              </a:rPr>
              <a:t>و </a:t>
            </a:r>
            <a:r>
              <a:rPr lang="en-US" sz="2400" b="1" dirty="0">
                <a:latin typeface="Times New Roman" pitchFamily="18" charset="0"/>
                <a:cs typeface="Times New Roman" pitchFamily="18" charset="0"/>
              </a:rPr>
              <a:t>S4. </a:t>
            </a:r>
            <a:r>
              <a:rPr lang="ar-IQ" sz="2400" b="1" dirty="0">
                <a:latin typeface="Times New Roman" pitchFamily="18" charset="0"/>
                <a:cs typeface="Times New Roman" pitchFamily="18" charset="0"/>
              </a:rPr>
              <a:t>وهنا لا تحدث حالة عدم التوافق. ان هذا النظام يحدث في نباتات العائلة المركبة والصليبية مثل اللهانة والعائلة الشفوية. </a:t>
            </a:r>
          </a:p>
          <a:p>
            <a:pPr marL="0" indent="0" algn="just">
              <a:buNone/>
            </a:pP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95778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908720"/>
          </a:xfrm>
        </p:spPr>
        <p:txBody>
          <a:bodyPr>
            <a:normAutofit fontScale="90000"/>
          </a:bodyPr>
          <a:lstStyle/>
          <a:p>
            <a:pPr algn="r"/>
            <a:r>
              <a:rPr lang="ar-IQ" dirty="0"/>
              <a:t/>
            </a:r>
            <a:br>
              <a:rPr lang="ar-IQ" dirty="0"/>
            </a:br>
            <a:r>
              <a:rPr lang="ar-IQ" dirty="0">
                <a:solidFill>
                  <a:srgbClr val="04617B"/>
                </a:solidFill>
              </a:rPr>
              <a:t>ثانيا : </a:t>
            </a:r>
            <a:r>
              <a:rPr lang="ar-IQ" dirty="0" smtClean="0"/>
              <a:t>نظام الـ </a:t>
            </a:r>
            <a:r>
              <a:rPr lang="en-US" dirty="0" err="1" smtClean="0"/>
              <a:t>Hteromorphic</a:t>
            </a:r>
            <a:r>
              <a:rPr lang="en-US" dirty="0"/>
              <a:t/>
            </a:r>
            <a:br>
              <a:rPr lang="en-US" dirty="0"/>
            </a:br>
            <a:endParaRPr lang="ar-IQ" dirty="0"/>
          </a:p>
        </p:txBody>
      </p:sp>
      <p:sp>
        <p:nvSpPr>
          <p:cNvPr id="3" name="عنصر نائب للمحتوى 2"/>
          <p:cNvSpPr>
            <a:spLocks noGrp="1"/>
          </p:cNvSpPr>
          <p:nvPr>
            <p:ph idx="1"/>
          </p:nvPr>
        </p:nvSpPr>
        <p:spPr>
          <a:xfrm>
            <a:off x="457200" y="908720"/>
            <a:ext cx="8229600" cy="5415880"/>
          </a:xfrm>
        </p:spPr>
        <p:txBody>
          <a:bodyPr>
            <a:normAutofit/>
          </a:bodyPr>
          <a:lstStyle/>
          <a:p>
            <a:pPr algn="just"/>
            <a:r>
              <a:rPr lang="ar-IQ" b="1" dirty="0"/>
              <a:t>وتكون الاجزاء الزهرية المذكرة والمؤنثة غير متجانسة او مختلفة من الناحية المورفولوجية كما في زهرة الربيع </a:t>
            </a:r>
            <a:r>
              <a:rPr lang="en-US" b="1" dirty="0" err="1"/>
              <a:t>Primula</a:t>
            </a:r>
            <a:r>
              <a:rPr lang="en-US" b="1" dirty="0"/>
              <a:t> </a:t>
            </a:r>
            <a:r>
              <a:rPr lang="ar-IQ" b="1" dirty="0"/>
              <a:t>وهي من الازهار الكاملة، تكون </a:t>
            </a:r>
            <a:r>
              <a:rPr lang="ar-IQ" b="1" dirty="0" err="1"/>
              <a:t>المدقات</a:t>
            </a:r>
            <a:r>
              <a:rPr lang="ar-IQ" b="1" dirty="0"/>
              <a:t> طويلة (اعضاء </a:t>
            </a:r>
            <a:r>
              <a:rPr lang="ar-IQ" b="1" dirty="0" err="1"/>
              <a:t>التانيث</a:t>
            </a:r>
            <a:r>
              <a:rPr lang="ar-IQ" b="1" dirty="0"/>
              <a:t>) والاسدية (اعضاء التذكير)قصيرة، الحالة الاولى تسمى </a:t>
            </a:r>
            <a:r>
              <a:rPr lang="en-US" b="1" dirty="0"/>
              <a:t>pin </a:t>
            </a:r>
            <a:r>
              <a:rPr lang="ar-IQ" b="1" dirty="0"/>
              <a:t>والحالة الثانية تسمى </a:t>
            </a:r>
            <a:r>
              <a:rPr lang="en-US" b="1" dirty="0"/>
              <a:t>Thrum. </a:t>
            </a:r>
            <a:r>
              <a:rPr lang="ar-IQ" b="1" dirty="0"/>
              <a:t>ففي هذه الحالة يرجع سبب عدم التوافق الذاتي الى الاختلاف </a:t>
            </a:r>
            <a:r>
              <a:rPr lang="ar-IQ" b="1" dirty="0" err="1"/>
              <a:t>المورفولوجي</a:t>
            </a:r>
            <a:r>
              <a:rPr lang="ar-IQ" b="1" dirty="0"/>
              <a:t> لكل من الاعضاء الزهرية الذكرية و الانثوية حيث يوجد شكلين لهذه الازهار : </a:t>
            </a:r>
          </a:p>
          <a:p>
            <a:pPr algn="just"/>
            <a:r>
              <a:rPr lang="ar-IQ" b="1" dirty="0"/>
              <a:t>أ - اما ان تكون الاسدية طويلة والقلم قصير وتسمى هذه الحالة </a:t>
            </a:r>
            <a:r>
              <a:rPr lang="en-US" b="1" dirty="0"/>
              <a:t>Thrum. </a:t>
            </a:r>
            <a:r>
              <a:rPr lang="ar-IQ" b="1" dirty="0"/>
              <a:t>هذه النباتات         المجموعة  تحتوي على الاليل السائد </a:t>
            </a:r>
            <a:r>
              <a:rPr lang="en-US" b="1" dirty="0"/>
              <a:t>S </a:t>
            </a:r>
            <a:r>
              <a:rPr lang="ar-IQ" b="1" dirty="0"/>
              <a:t>وعادة تكون هجينة اي </a:t>
            </a:r>
            <a:r>
              <a:rPr lang="en-US" b="1" dirty="0"/>
              <a:t>Ss. </a:t>
            </a:r>
          </a:p>
          <a:p>
            <a:pPr algn="just"/>
            <a:r>
              <a:rPr lang="ar-IQ" b="1" dirty="0"/>
              <a:t>ب - او الاسدية قصيرة والقلم طويل وتسمى بـ  </a:t>
            </a:r>
            <a:r>
              <a:rPr lang="en-US" b="1" dirty="0"/>
              <a:t>Pin </a:t>
            </a:r>
            <a:r>
              <a:rPr lang="ar-IQ" b="1" dirty="0"/>
              <a:t>نباتات هذه الـمجموعة تحتوي على الاليل المتنحي </a:t>
            </a:r>
            <a:r>
              <a:rPr lang="en-US" b="1" dirty="0"/>
              <a:t>s </a:t>
            </a:r>
            <a:r>
              <a:rPr lang="ar-IQ" b="1" dirty="0"/>
              <a:t>ويجب ان تكون نقية </a:t>
            </a:r>
            <a:r>
              <a:rPr lang="ar-IQ" b="1" dirty="0" err="1"/>
              <a:t>للاليلين</a:t>
            </a:r>
            <a:r>
              <a:rPr lang="ar-IQ" b="1" dirty="0"/>
              <a:t> </a:t>
            </a:r>
            <a:r>
              <a:rPr lang="ar-IQ" b="1" dirty="0" err="1"/>
              <a:t>لانها</a:t>
            </a:r>
            <a:r>
              <a:rPr lang="ar-IQ" b="1" dirty="0"/>
              <a:t> متنحية اي </a:t>
            </a:r>
            <a:r>
              <a:rPr lang="en-US" b="1" dirty="0"/>
              <a:t>ss. </a:t>
            </a:r>
          </a:p>
          <a:p>
            <a:pPr algn="just"/>
            <a:endParaRPr lang="ar-IQ" b="1" dirty="0"/>
          </a:p>
        </p:txBody>
      </p:sp>
    </p:spTree>
    <p:extLst>
      <p:ext uri="{BB962C8B-B14F-4D97-AF65-F5344CB8AC3E}">
        <p14:creationId xmlns:p14="http://schemas.microsoft.com/office/powerpoint/2010/main" val="1918156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8722" y="26064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1242188" y="548680"/>
            <a:ext cx="6696744" cy="5976664"/>
          </a:xfrm>
        </p:spPr>
        <p:txBody>
          <a:bodyPr>
            <a:normAutofit/>
          </a:bodyPr>
          <a:lstStyle/>
          <a:p>
            <a:r>
              <a:rPr lang="ar-IQ" sz="2400" b="1" dirty="0"/>
              <a:t> ان التلقيح الذاتي بين نباتين من نفس المجموعة اي ازهارهما من نوع </a:t>
            </a:r>
            <a:r>
              <a:rPr lang="en-US" sz="2400" b="1" dirty="0" err="1"/>
              <a:t>Thurm</a:t>
            </a:r>
            <a:r>
              <a:rPr lang="en-US" sz="2400" b="1" dirty="0"/>
              <a:t> </a:t>
            </a:r>
            <a:r>
              <a:rPr lang="ar-IQ" sz="2400" b="1" dirty="0"/>
              <a:t>او من نوع </a:t>
            </a:r>
            <a:r>
              <a:rPr lang="en-US" sz="2400" b="1" dirty="0"/>
              <a:t>Pin </a:t>
            </a:r>
            <a:r>
              <a:rPr lang="ar-IQ" sz="2400" b="1" dirty="0"/>
              <a:t>ينتج عنة حالة عدم توافق اي لا تتكون بذور وكما موضح : </a:t>
            </a:r>
            <a:endParaRPr lang="en-US" sz="2400" b="1" dirty="0" smtClean="0"/>
          </a:p>
          <a:p>
            <a:endParaRPr lang="en-US" dirty="0" smtClean="0"/>
          </a:p>
          <a:p>
            <a:endParaRPr lang="en-US" dirty="0"/>
          </a:p>
          <a:p>
            <a:pPr algn="just"/>
            <a:r>
              <a:rPr lang="ar-IQ" dirty="0" smtClean="0"/>
              <a:t>ا</a:t>
            </a:r>
            <a:r>
              <a:rPr lang="ar-IQ" sz="2400" b="1" dirty="0" smtClean="0"/>
              <a:t>ما </a:t>
            </a:r>
            <a:r>
              <a:rPr lang="ar-IQ" sz="2400" b="1" dirty="0"/>
              <a:t>الحالات التي يتم فيها نجاح التلقيح والاخصاب وتكوين البذور، فهي عندما تكون الازهار مختلفة اي الازهار </a:t>
            </a:r>
            <a:endParaRPr lang="ar-IQ" sz="2400" b="1" dirty="0"/>
          </a:p>
          <a:p>
            <a:pPr algn="just"/>
            <a:r>
              <a:rPr lang="ar-IQ" sz="2400" b="1" dirty="0" smtClean="0"/>
              <a:t>الذكرية </a:t>
            </a:r>
            <a:r>
              <a:rPr lang="ar-IQ" sz="2400" b="1" dirty="0"/>
              <a:t>من نوع </a:t>
            </a:r>
            <a:r>
              <a:rPr lang="en-US" sz="2400" b="1" dirty="0"/>
              <a:t>pin </a:t>
            </a:r>
            <a:r>
              <a:rPr lang="ar-IQ" sz="2400" b="1" dirty="0"/>
              <a:t>والازهار الانثوية من نوع </a:t>
            </a:r>
            <a:r>
              <a:rPr lang="en-US" sz="2400" b="1" dirty="0"/>
              <a:t>Thrum </a:t>
            </a:r>
            <a:r>
              <a:rPr lang="ar-IQ" sz="2400" b="1" dirty="0"/>
              <a:t>او بالعكس وكما موضح </a:t>
            </a:r>
            <a:r>
              <a:rPr lang="ar-IQ" sz="2400" b="1" dirty="0" smtClean="0"/>
              <a:t>:</a:t>
            </a:r>
            <a:endParaRPr lang="en-US" sz="2400" b="1" dirty="0" smtClean="0"/>
          </a:p>
          <a:p>
            <a:endParaRPr lang="ar-IQ"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0103" y="1628800"/>
            <a:ext cx="734481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4602" y="4581128"/>
            <a:ext cx="7488832"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8802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600" b="1" dirty="0" err="1"/>
              <a:t>تاثيرات</a:t>
            </a:r>
            <a:r>
              <a:rPr lang="ar-IQ" sz="3600" b="1" dirty="0"/>
              <a:t> درجة الحرارة على ظاهرة عدم التوافق الذاتي : </a:t>
            </a:r>
          </a:p>
        </p:txBody>
      </p:sp>
      <p:sp>
        <p:nvSpPr>
          <p:cNvPr id="3" name="عنصر نائب للمحتوى 2"/>
          <p:cNvSpPr>
            <a:spLocks noGrp="1"/>
          </p:cNvSpPr>
          <p:nvPr>
            <p:ph idx="1"/>
          </p:nvPr>
        </p:nvSpPr>
        <p:spPr>
          <a:xfrm>
            <a:off x="457200" y="2132856"/>
            <a:ext cx="8229600" cy="4191744"/>
          </a:xfrm>
        </p:spPr>
        <p:txBody>
          <a:bodyPr/>
          <a:lstStyle/>
          <a:p>
            <a:pPr algn="just"/>
            <a:r>
              <a:rPr lang="ar-IQ" b="1" dirty="0"/>
              <a:t> ان لدرجة  الحرارة </a:t>
            </a:r>
            <a:r>
              <a:rPr lang="ar-IQ" b="1" dirty="0" err="1"/>
              <a:t>تاثير</a:t>
            </a:r>
            <a:r>
              <a:rPr lang="ar-IQ" b="1" dirty="0"/>
              <a:t> شديد على ظاهرة عدم التوافق الذاتي فدرجة الحرارة المرتفعة لها </a:t>
            </a:r>
            <a:r>
              <a:rPr lang="ar-IQ" b="1" dirty="0" err="1"/>
              <a:t>ثاثير</a:t>
            </a:r>
            <a:r>
              <a:rPr lang="ar-IQ" b="1" dirty="0"/>
              <a:t> بالغ في تقليل تكوين البذور كما اتضح ذلك في نبات اللهانة، ولذلك النتائج التي توصل لها كل من  </a:t>
            </a:r>
            <a:r>
              <a:rPr lang="en-US" b="1" dirty="0" err="1"/>
              <a:t>Nall</a:t>
            </a:r>
            <a:r>
              <a:rPr lang="ar-IQ" b="1" dirty="0"/>
              <a:t>و  </a:t>
            </a:r>
            <a:r>
              <a:rPr lang="en-US" b="1" dirty="0" err="1"/>
              <a:t>Odland</a:t>
            </a:r>
            <a:r>
              <a:rPr lang="ar-IQ" b="1" dirty="0"/>
              <a:t>توضح اهمية اختيار درجات الحرارة الباردة نوعا عند اكثار السلالات او الاصناف التي توجد بها ظاهرة عدم التوافق الذاتي. </a:t>
            </a:r>
          </a:p>
        </p:txBody>
      </p:sp>
    </p:spTree>
    <p:extLst>
      <p:ext uri="{BB962C8B-B14F-4D97-AF65-F5344CB8AC3E}">
        <p14:creationId xmlns:p14="http://schemas.microsoft.com/office/powerpoint/2010/main" val="25956432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2303" y="1073029"/>
            <a:ext cx="3759393" cy="4711942"/>
          </a:xfrm>
          <a:prstGeom prst="rect">
            <a:avLst/>
          </a:prstGeom>
        </p:spPr>
      </p:pic>
    </p:spTree>
    <p:extLst>
      <p:ext uri="{BB962C8B-B14F-4D97-AF65-F5344CB8AC3E}">
        <p14:creationId xmlns:p14="http://schemas.microsoft.com/office/powerpoint/2010/main" val="2984952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80728"/>
            <a:ext cx="8229600" cy="432048"/>
          </a:xfrm>
        </p:spPr>
        <p:txBody>
          <a:bodyPr>
            <a:normAutofit/>
          </a:bodyPr>
          <a:lstStyle/>
          <a:p>
            <a:pPr algn="r"/>
            <a:r>
              <a:rPr lang="ar-IQ" sz="2400" b="1" dirty="0">
                <a:solidFill>
                  <a:srgbClr val="04617B"/>
                </a:solidFill>
                <a:latin typeface="Times New Roman" pitchFamily="18" charset="0"/>
                <a:cs typeface="Times New Roman" pitchFamily="18" charset="0"/>
              </a:rPr>
              <a:t>العقم الذكري : </a:t>
            </a:r>
            <a:r>
              <a:rPr lang="en-US" sz="2400" b="1" dirty="0">
                <a:solidFill>
                  <a:srgbClr val="04617B"/>
                </a:solidFill>
                <a:latin typeface="Times New Roman" pitchFamily="18" charset="0"/>
                <a:cs typeface="Times New Roman" pitchFamily="18" charset="0"/>
              </a:rPr>
              <a:t>Male Sterility </a:t>
            </a:r>
            <a:endParaRPr lang="ar-IQ" sz="2400" b="1"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lvl="0" algn="just">
              <a:buClr>
                <a:srgbClr val="0BD0D9"/>
              </a:buClr>
            </a:pPr>
            <a:r>
              <a:rPr lang="ar-IQ" sz="2400" b="1" dirty="0"/>
              <a:t> </a:t>
            </a:r>
            <a:r>
              <a:rPr lang="ar-IQ" sz="2400" b="1" dirty="0">
                <a:latin typeface="Times New Roman" pitchFamily="18" charset="0"/>
                <a:cs typeface="Times New Roman" pitchFamily="18" charset="0"/>
              </a:rPr>
              <a:t>وسببه ان الخلايا التناسلية الذكرية (الكميتات الذكرية) تكون غير فعالة </a:t>
            </a:r>
            <a:r>
              <a:rPr lang="en-US" sz="2400" b="1" dirty="0">
                <a:latin typeface="Times New Roman" pitchFamily="18" charset="0"/>
                <a:cs typeface="Times New Roman" pitchFamily="18" charset="0"/>
              </a:rPr>
              <a:t>Non-functional </a:t>
            </a:r>
            <a:r>
              <a:rPr lang="ar-IQ" sz="2400" b="1" dirty="0" smtClean="0">
                <a:latin typeface="Times New Roman" pitchFamily="18" charset="0"/>
                <a:cs typeface="Times New Roman" pitchFamily="18" charset="0"/>
              </a:rPr>
              <a:t> مما </a:t>
            </a:r>
            <a:r>
              <a:rPr lang="ar-IQ" sz="2400" b="1" dirty="0">
                <a:latin typeface="Times New Roman" pitchFamily="18" charset="0"/>
                <a:cs typeface="Times New Roman" pitchFamily="18" charset="0"/>
              </a:rPr>
              <a:t>ينتج عن ذلك عدم استطاعة النباتات العقيمة من انتاج البذور من دون استعمال ملحقات خارجية </a:t>
            </a:r>
            <a:r>
              <a:rPr lang="en-US" sz="2400" b="1" dirty="0">
                <a:latin typeface="Times New Roman" pitchFamily="18" charset="0"/>
                <a:cs typeface="Times New Roman" pitchFamily="18" charset="0"/>
              </a:rPr>
              <a:t>Pollinizer، </a:t>
            </a:r>
            <a:r>
              <a:rPr lang="ar-IQ" sz="2400" b="1" dirty="0">
                <a:latin typeface="Times New Roman" pitchFamily="18" charset="0"/>
                <a:cs typeface="Times New Roman" pitchFamily="18" charset="0"/>
              </a:rPr>
              <a:t>والعقم الذكري صفة وراثية ذات قيمة اقتصادية كبيرة، حيث يمكن لمربي النبات ان يستغل هذه الظاهرة في انتاج هجن الجيل الاول بسهولة ويسر </a:t>
            </a:r>
            <a:r>
              <a:rPr lang="ar-IQ" sz="2400" b="1" dirty="0" err="1">
                <a:latin typeface="Times New Roman" pitchFamily="18" charset="0"/>
                <a:cs typeface="Times New Roman" pitchFamily="18" charset="0"/>
              </a:rPr>
              <a:t>لانه</a:t>
            </a:r>
            <a:r>
              <a:rPr lang="ar-IQ" sz="2400" b="1" dirty="0">
                <a:latin typeface="Times New Roman" pitchFamily="18" charset="0"/>
                <a:cs typeface="Times New Roman" pitchFamily="18" charset="0"/>
              </a:rPr>
              <a:t> يوفر عليه مشقة عملية الخصي </a:t>
            </a:r>
            <a:r>
              <a:rPr lang="en-US" sz="2400" b="1" dirty="0">
                <a:latin typeface="Times New Roman" pitchFamily="18" charset="0"/>
                <a:cs typeface="Times New Roman" pitchFamily="18" charset="0"/>
              </a:rPr>
              <a:t>Emasculation  </a:t>
            </a:r>
            <a:r>
              <a:rPr lang="ar-IQ" sz="2400" b="1" dirty="0">
                <a:latin typeface="Times New Roman" pitchFamily="18" charset="0"/>
                <a:cs typeface="Times New Roman" pitchFamily="18" charset="0"/>
              </a:rPr>
              <a:t>والتي تعني ازالة اعضاء التذكير (المتوك) من الزهرة المراد تلقيحها وجعلها ام في عملية التهجين، وكذلك يقلل من تكاليف انتاج الهجن. وبصورة عامة يمكن اعتبار العقم الذكري عملية خصي وراثي طبيعي للنبات</a:t>
            </a:r>
            <a:r>
              <a:rPr lang="ar-IQ" sz="2400" b="1" dirty="0" smtClean="0">
                <a:latin typeface="Times New Roman" pitchFamily="18" charset="0"/>
                <a:cs typeface="Times New Roman" pitchFamily="18" charset="0"/>
              </a:rPr>
              <a:t>.</a:t>
            </a:r>
            <a:r>
              <a:rPr lang="ar-IQ" sz="2400" b="1" dirty="0">
                <a:solidFill>
                  <a:prstClr val="black"/>
                </a:solidFill>
                <a:latin typeface="Times New Roman" pitchFamily="18" charset="0"/>
                <a:cs typeface="Times New Roman" pitchFamily="18" charset="0"/>
              </a:rPr>
              <a:t> هناك ثلاثة حالات من العقم الذكري : </a:t>
            </a:r>
          </a:p>
          <a:p>
            <a:pPr algn="just"/>
            <a:r>
              <a:rPr lang="ar-IQ" sz="2400" b="1" dirty="0" smtClean="0">
                <a:latin typeface="Times New Roman" pitchFamily="18" charset="0"/>
                <a:cs typeface="Times New Roman" pitchFamily="18" charset="0"/>
              </a:rPr>
              <a:t> </a:t>
            </a: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8825427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229600" cy="1143000"/>
          </a:xfrm>
        </p:spPr>
        <p:txBody>
          <a:bodyPr>
            <a:normAutofit fontScale="90000"/>
          </a:bodyPr>
          <a:lstStyle/>
          <a:p>
            <a:pPr algn="r"/>
            <a:r>
              <a:rPr lang="ar-IQ" dirty="0"/>
              <a:t>وسائل التغلب على ظاهرة عدم التوافق الجنسي الذاتي :ــ </a:t>
            </a:r>
          </a:p>
        </p:txBody>
      </p:sp>
      <p:sp>
        <p:nvSpPr>
          <p:cNvPr id="3" name="عنصر نائب للمحتوى 2"/>
          <p:cNvSpPr>
            <a:spLocks noGrp="1"/>
          </p:cNvSpPr>
          <p:nvPr>
            <p:ph idx="1"/>
          </p:nvPr>
        </p:nvSpPr>
        <p:spPr>
          <a:xfrm>
            <a:off x="457200" y="1556792"/>
            <a:ext cx="8229600" cy="4767808"/>
          </a:xfrm>
        </p:spPr>
        <p:txBody>
          <a:bodyPr>
            <a:normAutofit fontScale="92500" lnSpcReduction="20000"/>
          </a:bodyPr>
          <a:lstStyle/>
          <a:p>
            <a:r>
              <a:rPr lang="ar-IQ" dirty="0"/>
              <a:t>1ـ التلقيح في الطور </a:t>
            </a:r>
            <a:r>
              <a:rPr lang="ar-IQ" dirty="0" err="1"/>
              <a:t>البرعمي</a:t>
            </a:r>
            <a:r>
              <a:rPr lang="ar-IQ" dirty="0"/>
              <a:t> :</a:t>
            </a:r>
          </a:p>
          <a:p>
            <a:r>
              <a:rPr lang="ar-IQ" dirty="0"/>
              <a:t>       وهو </a:t>
            </a:r>
            <a:r>
              <a:rPr lang="ar-IQ" dirty="0" err="1"/>
              <a:t>عبيارة</a:t>
            </a:r>
            <a:r>
              <a:rPr lang="ar-IQ" dirty="0"/>
              <a:t> عن تلقيح  البراعم الزهرية الصغيرة غير المتفتحة بحبوب لقاح من ازهار متفتحة وموجودة على النبات، وهي طريقة فعالة للتغلب على حالة عدم التوافق الذاتي في بعض محاصيل الخضر كما في اللهانة، وبواسطة هذه الطريقة تتهيأ ظروف ملائمة </a:t>
            </a:r>
            <a:r>
              <a:rPr lang="ar-IQ" dirty="0" err="1"/>
              <a:t>لانبات</a:t>
            </a:r>
            <a:r>
              <a:rPr lang="ar-IQ" dirty="0"/>
              <a:t> حبة اللقاح وذلك قبل افراز المادة المانعة في مبيض الزهرة. والجدير ذكره ان من تفسيرات حالات عدم التوافق هو وجود مواد على سطح الميسم تمنع حبة اللقاح من النمو وتكوين الانبوبة اللقاحية . </a:t>
            </a:r>
          </a:p>
          <a:p>
            <a:r>
              <a:rPr lang="ar-IQ" dirty="0"/>
              <a:t>2ـ اضافة صفة الخصب الذاتي للنبات عن طريق التهجين . </a:t>
            </a:r>
          </a:p>
          <a:p>
            <a:r>
              <a:rPr lang="ar-IQ" dirty="0"/>
              <a:t>3ـ التلقيح قرب نهاية موسم التزهير . </a:t>
            </a:r>
          </a:p>
          <a:p>
            <a:r>
              <a:rPr lang="ar-IQ" dirty="0"/>
              <a:t>4ـ التلقيح في درجات حرارة منخفضة . </a:t>
            </a:r>
          </a:p>
          <a:p>
            <a:r>
              <a:rPr lang="ar-IQ" dirty="0"/>
              <a:t>5ـ استحداث الطفرات صناعية للحصول على نباتات متوافقة . </a:t>
            </a:r>
          </a:p>
          <a:p>
            <a:r>
              <a:rPr lang="ar-IQ" dirty="0"/>
              <a:t>6ـ معاملة مياسم الازهار بمعاملة مختلفة قبل وضع حبوب اللقاح عليه، فقد ذكر </a:t>
            </a:r>
            <a:r>
              <a:rPr lang="en-US" dirty="0"/>
              <a:t>Allard </a:t>
            </a:r>
            <a:r>
              <a:rPr lang="ar-IQ" dirty="0"/>
              <a:t>ان ازالة سطح الميسم قبل وضع حبوب اللقاح عليه قد ساعد على اتمام الاخصاب في </a:t>
            </a:r>
            <a:r>
              <a:rPr lang="ar-IQ" dirty="0" err="1"/>
              <a:t>الشلغم</a:t>
            </a:r>
            <a:r>
              <a:rPr lang="ar-IQ" dirty="0"/>
              <a:t> </a:t>
            </a:r>
            <a:r>
              <a:rPr lang="ar-IQ" dirty="0" err="1"/>
              <a:t>واللهانة</a:t>
            </a:r>
            <a:r>
              <a:rPr lang="ar-IQ" dirty="0"/>
              <a:t> والفجل. </a:t>
            </a:r>
          </a:p>
        </p:txBody>
      </p:sp>
    </p:spTree>
    <p:extLst>
      <p:ext uri="{BB962C8B-B14F-4D97-AF65-F5344CB8AC3E}">
        <p14:creationId xmlns:p14="http://schemas.microsoft.com/office/powerpoint/2010/main" val="3281329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6904" y="1935163"/>
            <a:ext cx="3550191" cy="4389437"/>
          </a:xfrm>
        </p:spPr>
      </p:pic>
    </p:spTree>
    <p:extLst>
      <p:ext uri="{BB962C8B-B14F-4D97-AF65-F5344CB8AC3E}">
        <p14:creationId xmlns:p14="http://schemas.microsoft.com/office/powerpoint/2010/main" val="3267376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764704"/>
            <a:ext cx="8305800" cy="504056"/>
          </a:xfrm>
        </p:spPr>
        <p:txBody>
          <a:bodyPr>
            <a:normAutofit/>
          </a:bodyPr>
          <a:lstStyle/>
          <a:p>
            <a:pPr marL="274320" lvl="0" indent="-274320" algn="r" rtl="1">
              <a:spcBef>
                <a:spcPct val="20000"/>
              </a:spcBef>
            </a:pPr>
            <a:r>
              <a:rPr lang="ar-IQ" sz="2000" b="1" dirty="0" smtClean="0">
                <a:solidFill>
                  <a:prstClr val="black"/>
                </a:solidFill>
                <a:latin typeface="Times New Roman" pitchFamily="18" charset="0"/>
                <a:cs typeface="Times New Roman" pitchFamily="18" charset="0"/>
              </a:rPr>
              <a:t>1 - </a:t>
            </a:r>
            <a:r>
              <a:rPr lang="ar-IQ" sz="1800" b="1" dirty="0">
                <a:solidFill>
                  <a:prstClr val="black"/>
                </a:solidFill>
                <a:latin typeface="Times New Roman" pitchFamily="18" charset="0"/>
                <a:cs typeface="Times New Roman" pitchFamily="18" charset="0"/>
              </a:rPr>
              <a:t>	العقم الذكري الوراثي (النووي)</a:t>
            </a:r>
            <a:r>
              <a:rPr lang="en-US" sz="1800" b="1" dirty="0">
                <a:solidFill>
                  <a:prstClr val="black"/>
                </a:solidFill>
                <a:latin typeface="Times New Roman" pitchFamily="18" charset="0"/>
                <a:cs typeface="Times New Roman" pitchFamily="18" charset="0"/>
              </a:rPr>
              <a:t>Genetic male sterility </a:t>
            </a:r>
            <a:endParaRPr lang="ar-IQ" dirty="0"/>
          </a:p>
        </p:txBody>
      </p:sp>
      <p:sp>
        <p:nvSpPr>
          <p:cNvPr id="3" name="مستطيل 2"/>
          <p:cNvSpPr/>
          <p:nvPr/>
        </p:nvSpPr>
        <p:spPr>
          <a:xfrm>
            <a:off x="683568" y="1556792"/>
            <a:ext cx="7632848" cy="4524315"/>
          </a:xfrm>
          <a:prstGeom prst="rect">
            <a:avLst/>
          </a:prstGeom>
        </p:spPr>
        <p:txBody>
          <a:bodyPr wrap="square">
            <a:spAutoFit/>
          </a:bodyPr>
          <a:lstStyle/>
          <a:p>
            <a:pPr marL="274320" lvl="0" indent="-274320" algn="just">
              <a:spcBef>
                <a:spcPct val="20000"/>
              </a:spcBef>
              <a:buClr>
                <a:srgbClr val="0BD0D9"/>
              </a:buClr>
              <a:buSzPct val="95000"/>
              <a:buFont typeface="Wingdings 2"/>
              <a:buChar char=""/>
            </a:pPr>
            <a:r>
              <a:rPr lang="ar-IQ" sz="2000" b="1" dirty="0">
                <a:solidFill>
                  <a:prstClr val="black"/>
                </a:solidFill>
                <a:latin typeface="Times New Roman" pitchFamily="18" charset="0"/>
                <a:cs typeface="Times New Roman" pitchFamily="18" charset="0"/>
              </a:rPr>
              <a:t>وهي الحالة التي تكون فيها حبوب اللقاح عقيمة بسبب سيطرة زوج واحد من الجينات المتنحية في </a:t>
            </a:r>
            <a:r>
              <a:rPr lang="ar-IQ" sz="2000" b="1" dirty="0" err="1">
                <a:solidFill>
                  <a:prstClr val="black"/>
                </a:solidFill>
                <a:latin typeface="Times New Roman" pitchFamily="18" charset="0"/>
                <a:cs typeface="Times New Roman" pitchFamily="18" charset="0"/>
              </a:rPr>
              <a:t>النواةعلى</a:t>
            </a:r>
            <a:r>
              <a:rPr lang="ar-IQ" sz="2000" b="1" dirty="0">
                <a:solidFill>
                  <a:prstClr val="black"/>
                </a:solidFill>
                <a:latin typeface="Times New Roman" pitchFamily="18" charset="0"/>
                <a:cs typeface="Times New Roman" pitchFamily="18" charset="0"/>
              </a:rPr>
              <a:t> هذه الصفة (صفة العقم الذكري)، ولظهور هذه الحالة يجب ان يكون كلا </a:t>
            </a:r>
            <a:r>
              <a:rPr lang="ar-IQ" sz="2000" b="1" dirty="0" err="1">
                <a:solidFill>
                  <a:prstClr val="black"/>
                </a:solidFill>
                <a:latin typeface="Times New Roman" pitchFamily="18" charset="0"/>
                <a:cs typeface="Times New Roman" pitchFamily="18" charset="0"/>
              </a:rPr>
              <a:t>الاليلين</a:t>
            </a:r>
            <a:r>
              <a:rPr lang="ar-IQ" sz="2000" b="1" dirty="0">
                <a:solidFill>
                  <a:prstClr val="black"/>
                </a:solidFill>
                <a:latin typeface="Times New Roman" pitchFamily="18" charset="0"/>
                <a:cs typeface="Times New Roman" pitchFamily="18" charset="0"/>
              </a:rPr>
              <a:t> متنحيين اي بصورة نقية اي  </a:t>
            </a:r>
            <a:r>
              <a:rPr lang="en-US" sz="2000" b="1" dirty="0">
                <a:solidFill>
                  <a:prstClr val="black"/>
                </a:solidFill>
                <a:latin typeface="Times New Roman" pitchFamily="18" charset="0"/>
                <a:cs typeface="Times New Roman" pitchFamily="18" charset="0"/>
              </a:rPr>
              <a:t>Homozygous recessive، </a:t>
            </a:r>
            <a:r>
              <a:rPr lang="ar-IQ" sz="2000" b="1" dirty="0">
                <a:solidFill>
                  <a:prstClr val="black"/>
                </a:solidFill>
                <a:latin typeface="Times New Roman" pitchFamily="18" charset="0"/>
                <a:cs typeface="Times New Roman" pitchFamily="18" charset="0"/>
              </a:rPr>
              <a:t>وقد استعمل الرمز (</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ar-IQ" sz="2000" b="1" dirty="0" err="1">
                <a:solidFill>
                  <a:prstClr val="black"/>
                </a:solidFill>
                <a:latin typeface="Times New Roman" pitchFamily="18" charset="0"/>
                <a:cs typeface="Times New Roman" pitchFamily="18" charset="0"/>
              </a:rPr>
              <a:t>للاشارة</a:t>
            </a:r>
            <a:r>
              <a:rPr lang="ar-IQ" sz="2000" b="1" dirty="0">
                <a:solidFill>
                  <a:prstClr val="black"/>
                </a:solidFill>
                <a:latin typeface="Times New Roman" pitchFamily="18" charset="0"/>
                <a:cs typeface="Times New Roman" pitchFamily="18" charset="0"/>
              </a:rPr>
              <a:t> الى الاليل المتنحي العقيم و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 للإشارة </a:t>
            </a:r>
            <a:r>
              <a:rPr lang="ar-IQ" sz="2000" b="1" dirty="0" err="1">
                <a:solidFill>
                  <a:prstClr val="black"/>
                </a:solidFill>
                <a:latin typeface="Times New Roman" pitchFamily="18" charset="0"/>
                <a:cs typeface="Times New Roman" pitchFamily="18" charset="0"/>
              </a:rPr>
              <a:t>للاليل</a:t>
            </a:r>
            <a:r>
              <a:rPr lang="ar-IQ" sz="2000" b="1" dirty="0">
                <a:solidFill>
                  <a:prstClr val="black"/>
                </a:solidFill>
                <a:latin typeface="Times New Roman" pitchFamily="18" charset="0"/>
                <a:cs typeface="Times New Roman" pitchFamily="18" charset="0"/>
              </a:rPr>
              <a:t> السائد الخصب الذي لا يسبب العقم وعليه فان التركيب الوراثي للنبات العقيم ذكريا يكون (</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والخصب ذكريا يرمز له بالرموز </a:t>
            </a:r>
            <a:r>
              <a:rPr lang="en-US" sz="2000" b="1" dirty="0">
                <a:solidFill>
                  <a:prstClr val="black"/>
                </a:solidFill>
                <a:latin typeface="Times New Roman" pitchFamily="18" charset="0"/>
                <a:cs typeface="Times New Roman" pitchFamily="18" charset="0"/>
              </a:rPr>
              <a:t>(</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 للنقي السائد اي خصب اصيل و </a:t>
            </a:r>
            <a:r>
              <a:rPr lang="en-US" sz="2000" b="1" dirty="0">
                <a:solidFill>
                  <a:prstClr val="black"/>
                </a:solidFill>
                <a:latin typeface="Times New Roman" pitchFamily="18" charset="0"/>
                <a:cs typeface="Times New Roman" pitchFamily="18" charset="0"/>
              </a:rPr>
              <a:t>(</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 للخصب الهجين.</a:t>
            </a:r>
          </a:p>
          <a:p>
            <a:pPr marL="274320" lvl="0" indent="-274320" algn="just">
              <a:spcBef>
                <a:spcPct val="20000"/>
              </a:spcBef>
              <a:buClr>
                <a:srgbClr val="0BD0D9"/>
              </a:buClr>
              <a:buSzPct val="95000"/>
              <a:buFont typeface="Wingdings 2"/>
              <a:buChar char=""/>
            </a:pPr>
            <a:r>
              <a:rPr lang="ar-IQ" sz="2000" b="1" dirty="0">
                <a:solidFill>
                  <a:prstClr val="black"/>
                </a:solidFill>
                <a:latin typeface="Times New Roman" pitchFamily="18" charset="0"/>
                <a:cs typeface="Times New Roman" pitchFamily="18" charset="0"/>
              </a:rPr>
              <a:t>      ان صفة العقم الذكري النووي يكون </a:t>
            </a:r>
            <a:r>
              <a:rPr lang="ar-IQ" sz="2000" b="1" dirty="0" err="1">
                <a:solidFill>
                  <a:prstClr val="black"/>
                </a:solidFill>
                <a:latin typeface="Times New Roman" pitchFamily="18" charset="0"/>
                <a:cs typeface="Times New Roman" pitchFamily="18" charset="0"/>
              </a:rPr>
              <a:t>المسؤل</a:t>
            </a:r>
            <a:r>
              <a:rPr lang="ar-IQ" sz="2000" b="1" dirty="0">
                <a:solidFill>
                  <a:prstClr val="black"/>
                </a:solidFill>
                <a:latin typeface="Times New Roman" pitchFamily="18" charset="0"/>
                <a:cs typeface="Times New Roman" pitchFamily="18" charset="0"/>
              </a:rPr>
              <a:t> عنها جينات واقعة في النواة لذلك سمي بالعقم الذكري النووي. وهذه الحالة موجودة في نباتات الخضر وخاصة في نباتات فاصوليا  ليما </a:t>
            </a:r>
            <a:r>
              <a:rPr lang="en-US" sz="2000" b="1" dirty="0">
                <a:solidFill>
                  <a:prstClr val="black"/>
                </a:solidFill>
                <a:latin typeface="Times New Roman" pitchFamily="18" charset="0"/>
                <a:cs typeface="Times New Roman" pitchFamily="18" charset="0"/>
              </a:rPr>
              <a:t>Lima beans.</a:t>
            </a:r>
          </a:p>
          <a:p>
            <a:pPr marL="274320" lvl="0" indent="-274320" algn="just">
              <a:spcBef>
                <a:spcPct val="20000"/>
              </a:spcBef>
              <a:buClr>
                <a:srgbClr val="0BD0D9"/>
              </a:buClr>
              <a:buSzPct val="95000"/>
              <a:buFont typeface="Wingdings 2"/>
              <a:buChar char=""/>
            </a:pP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وللمحافظة على السلالات العقيمة اي استمرار انتاجها يجب تضريبها مع سلالات معروفة خصبة هجينة اي ان تركيبها الوراثي يكون بصيغة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ms</a:t>
            </a:r>
            <a:r>
              <a:rPr lang="en-US" sz="2000" b="1" dirty="0">
                <a:solidFill>
                  <a:prstClr val="black"/>
                </a:solidFill>
                <a:latin typeface="Times New Roman" pitchFamily="18" charset="0"/>
                <a:cs typeface="Times New Roman" pitchFamily="18" charset="0"/>
              </a:rPr>
              <a:t>) </a:t>
            </a:r>
            <a:r>
              <a:rPr lang="ar-IQ" sz="2000" b="1" dirty="0">
                <a:solidFill>
                  <a:prstClr val="black"/>
                </a:solidFill>
                <a:latin typeface="Times New Roman" pitchFamily="18" charset="0"/>
                <a:cs typeface="Times New Roman" pitchFamily="18" charset="0"/>
              </a:rPr>
              <a:t>) وفي هذه الحالة تكون نصف الابناء الناتجة  عقيمة والنصف الاخر تكون هجينة خصبة، وكما موضح في التضريب التالي :</a:t>
            </a:r>
          </a:p>
        </p:txBody>
      </p:sp>
    </p:spTree>
    <p:extLst>
      <p:ext uri="{BB962C8B-B14F-4D97-AF65-F5344CB8AC3E}">
        <p14:creationId xmlns:p14="http://schemas.microsoft.com/office/powerpoint/2010/main" val="282168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52704"/>
          </a:xfrm>
        </p:spPr>
        <p:txBody>
          <a:bodyPr/>
          <a:lstStyle/>
          <a:p>
            <a:pPr algn="r"/>
            <a:r>
              <a:rPr lang="ar-IQ" sz="2000" b="1" dirty="0" smtClean="0">
                <a:solidFill>
                  <a:prstClr val="black"/>
                </a:solidFill>
                <a:latin typeface="Times New Roman" pitchFamily="18" charset="0"/>
                <a:ea typeface="+mn-ea"/>
                <a:cs typeface="Times New Roman" pitchFamily="18" charset="0"/>
              </a:rPr>
              <a:t>طريقة المحافظة </a:t>
            </a:r>
            <a:r>
              <a:rPr lang="ar-IQ" sz="2000" b="1" dirty="0">
                <a:solidFill>
                  <a:prstClr val="black"/>
                </a:solidFill>
                <a:latin typeface="Times New Roman" pitchFamily="18" charset="0"/>
                <a:ea typeface="+mn-ea"/>
                <a:cs typeface="Times New Roman" pitchFamily="18" charset="0"/>
              </a:rPr>
              <a:t>على السلالات العقيمة</a:t>
            </a: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348880"/>
            <a:ext cx="619268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883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979"/>
            <a:ext cx="8229600" cy="1143000"/>
          </a:xfrm>
        </p:spPr>
        <p:txBody>
          <a:bodyPr>
            <a:noAutofit/>
          </a:bodyPr>
          <a:lstStyle/>
          <a:p>
            <a:pPr marL="274320" lvl="0" indent="-274320" algn="r">
              <a:spcBef>
                <a:spcPct val="20000"/>
              </a:spcBef>
            </a:pPr>
            <a:r>
              <a:rPr lang="ar-IQ" sz="2400" b="1" dirty="0">
                <a:solidFill>
                  <a:prstClr val="black"/>
                </a:solidFill>
                <a:latin typeface="Times New Roman" pitchFamily="18" charset="0"/>
                <a:ea typeface="+mn-ea"/>
                <a:cs typeface="Times New Roman" pitchFamily="18" charset="0"/>
              </a:rPr>
              <a:t>2ـ العقم الذكري </a:t>
            </a:r>
            <a:r>
              <a:rPr lang="ar-IQ" sz="2400" b="1" dirty="0" err="1">
                <a:solidFill>
                  <a:prstClr val="black"/>
                </a:solidFill>
                <a:latin typeface="Times New Roman" pitchFamily="18" charset="0"/>
                <a:ea typeface="+mn-ea"/>
                <a:cs typeface="Times New Roman" pitchFamily="18" charset="0"/>
              </a:rPr>
              <a:t>السايتوبلازمي</a:t>
            </a:r>
            <a:r>
              <a:rPr lang="ar-IQ" sz="2400" b="1" dirty="0">
                <a:solidFill>
                  <a:prstClr val="black"/>
                </a:solidFill>
                <a:latin typeface="Times New Roman" pitchFamily="18" charset="0"/>
                <a:ea typeface="+mn-ea"/>
                <a:cs typeface="Times New Roman" pitchFamily="18" charset="0"/>
              </a:rPr>
              <a:t> : </a:t>
            </a:r>
            <a:r>
              <a:rPr lang="en-US" sz="2400" b="1" dirty="0">
                <a:solidFill>
                  <a:prstClr val="black"/>
                </a:solidFill>
                <a:latin typeface="Times New Roman" pitchFamily="18" charset="0"/>
                <a:ea typeface="+mn-ea"/>
                <a:cs typeface="Times New Roman" pitchFamily="18" charset="0"/>
              </a:rPr>
              <a:t>Cytoplasmic male sterility </a:t>
            </a:r>
          </a:p>
        </p:txBody>
      </p:sp>
      <p:sp>
        <p:nvSpPr>
          <p:cNvPr id="3" name="عنصر نائب للمحتوى 2"/>
          <p:cNvSpPr>
            <a:spLocks noGrp="1"/>
          </p:cNvSpPr>
          <p:nvPr>
            <p:ph idx="1"/>
          </p:nvPr>
        </p:nvSpPr>
        <p:spPr>
          <a:xfrm>
            <a:off x="457200" y="1556792"/>
            <a:ext cx="8229600" cy="4767808"/>
          </a:xfrm>
        </p:spPr>
        <p:txBody>
          <a:bodyPr>
            <a:normAutofit/>
          </a:bodyPr>
          <a:lstStyle/>
          <a:p>
            <a:pPr algn="just"/>
            <a:r>
              <a:rPr lang="ar-IQ" sz="2400" b="1" dirty="0" smtClean="0">
                <a:latin typeface="Times New Roman" pitchFamily="18" charset="0"/>
                <a:cs typeface="Times New Roman" pitchFamily="18" charset="0"/>
              </a:rPr>
              <a:t>وهي </a:t>
            </a:r>
            <a:r>
              <a:rPr lang="ar-IQ" sz="2400" b="1" dirty="0">
                <a:latin typeface="Times New Roman" pitchFamily="18" charset="0"/>
                <a:cs typeface="Times New Roman" pitchFamily="18" charset="0"/>
              </a:rPr>
              <a:t>الحالة التي تكون حبوب اللقاح عقيمة (غير فعالة) بسبب وجود عوامل وراثية في </a:t>
            </a:r>
            <a:r>
              <a:rPr lang="ar-IQ" sz="2400" b="1" dirty="0" err="1">
                <a:latin typeface="Times New Roman" pitchFamily="18" charset="0"/>
                <a:cs typeface="Times New Roman" pitchFamily="18" charset="0"/>
              </a:rPr>
              <a:t>السايتوبلازم</a:t>
            </a:r>
            <a:r>
              <a:rPr lang="ar-IQ" sz="2400" b="1" dirty="0">
                <a:latin typeface="Times New Roman" pitchFamily="18" charset="0"/>
                <a:cs typeface="Times New Roman" pitchFamily="18" charset="0"/>
              </a:rPr>
              <a:t> وليس في النواة. والنباتات التي تحمل صفة العقم الذكري </a:t>
            </a:r>
            <a:r>
              <a:rPr lang="ar-IQ" sz="2400" b="1" dirty="0" err="1">
                <a:latin typeface="Times New Roman" pitchFamily="18" charset="0"/>
                <a:cs typeface="Times New Roman" pitchFamily="18" charset="0"/>
              </a:rPr>
              <a:t>السايتوبلازمي</a:t>
            </a:r>
            <a:r>
              <a:rPr lang="ar-IQ" sz="2400" b="1" dirty="0">
                <a:latin typeface="Times New Roman" pitchFamily="18" charset="0"/>
                <a:cs typeface="Times New Roman" pitchFamily="18" charset="0"/>
              </a:rPr>
              <a:t> </a:t>
            </a:r>
            <a:r>
              <a:rPr lang="ar-IQ" sz="2400" b="1" dirty="0" err="1">
                <a:latin typeface="Times New Roman" pitchFamily="18" charset="0"/>
                <a:cs typeface="Times New Roman" pitchFamily="18" charset="0"/>
              </a:rPr>
              <a:t>لايمكن</a:t>
            </a:r>
            <a:r>
              <a:rPr lang="ar-IQ" sz="2400" b="1" dirty="0">
                <a:latin typeface="Times New Roman" pitchFamily="18" charset="0"/>
                <a:cs typeface="Times New Roman" pitchFamily="18" charset="0"/>
              </a:rPr>
              <a:t> ان تلقح نفسها ذاتيا او ان تكون البذور، الا اذا لقحت بحبوب لقاح حيوية من اصناف اخرى. وفي هذه حالة، اي عند تلقيح نبات عقيم (عقم ذكري </a:t>
            </a:r>
            <a:r>
              <a:rPr lang="ar-IQ" sz="2400" b="1" dirty="0" err="1">
                <a:latin typeface="Times New Roman" pitchFamily="18" charset="0"/>
                <a:cs typeface="Times New Roman" pitchFamily="18" charset="0"/>
              </a:rPr>
              <a:t>سايتوبلازمي</a:t>
            </a:r>
            <a:r>
              <a:rPr lang="ar-IQ" sz="2400" b="1" dirty="0">
                <a:latin typeface="Times New Roman" pitchFamily="18" charset="0"/>
                <a:cs typeface="Times New Roman" pitchFamily="18" charset="0"/>
              </a:rPr>
              <a:t>) وجعله ام، مع نبات اخر اعتيادي أب سيكون النسل الناتج كله عقيم، والسبب في ذلك ان البيضة (</a:t>
            </a:r>
            <a:r>
              <a:rPr lang="ar-IQ" sz="2400" b="1" dirty="0" err="1">
                <a:latin typeface="Times New Roman" pitchFamily="18" charset="0"/>
                <a:cs typeface="Times New Roman" pitchFamily="18" charset="0"/>
              </a:rPr>
              <a:t>الكميتة</a:t>
            </a:r>
            <a:r>
              <a:rPr lang="ar-IQ" sz="2400" b="1" dirty="0">
                <a:latin typeface="Times New Roman" pitchFamily="18" charset="0"/>
                <a:cs typeface="Times New Roman" pitchFamily="18" charset="0"/>
              </a:rPr>
              <a:t> المؤنثة) تحمل معظم </a:t>
            </a:r>
            <a:r>
              <a:rPr lang="ar-IQ" sz="2400" b="1" dirty="0" err="1">
                <a:latin typeface="Times New Roman" pitchFamily="18" charset="0"/>
                <a:cs typeface="Times New Roman" pitchFamily="18" charset="0"/>
              </a:rPr>
              <a:t>السايتوبلازم</a:t>
            </a:r>
            <a:r>
              <a:rPr lang="ar-IQ" sz="2400" b="1" dirty="0">
                <a:latin typeface="Times New Roman" pitchFamily="18" charset="0"/>
                <a:cs typeface="Times New Roman" pitchFamily="18" charset="0"/>
              </a:rPr>
              <a:t>، اما حبة اللقاح فتكاد تخلو من </a:t>
            </a:r>
            <a:r>
              <a:rPr lang="ar-IQ" sz="2400" b="1" dirty="0" err="1">
                <a:latin typeface="Times New Roman" pitchFamily="18" charset="0"/>
                <a:cs typeface="Times New Roman" pitchFamily="18" charset="0"/>
              </a:rPr>
              <a:t>السايتوبلازم</a:t>
            </a:r>
            <a:r>
              <a:rPr lang="ar-IQ" sz="2400" b="1" dirty="0">
                <a:latin typeface="Times New Roman" pitchFamily="18" charset="0"/>
                <a:cs typeface="Times New Roman" pitchFamily="18" charset="0"/>
              </a:rPr>
              <a:t>، لذلك فالجينات الموجودة في </a:t>
            </a:r>
            <a:r>
              <a:rPr lang="ar-IQ" sz="2400" b="1" dirty="0" err="1">
                <a:latin typeface="Times New Roman" pitchFamily="18" charset="0"/>
                <a:cs typeface="Times New Roman" pitchFamily="18" charset="0"/>
              </a:rPr>
              <a:t>سايتوبلازم</a:t>
            </a:r>
            <a:r>
              <a:rPr lang="ar-IQ" sz="2400" b="1" dirty="0">
                <a:latin typeface="Times New Roman" pitchFamily="18" charset="0"/>
                <a:cs typeface="Times New Roman" pitchFamily="18" charset="0"/>
              </a:rPr>
              <a:t> الام هي المحددة لحالة العقم الذكري </a:t>
            </a:r>
            <a:r>
              <a:rPr lang="ar-IQ" sz="2400" b="1" dirty="0" err="1">
                <a:latin typeface="Times New Roman" pitchFamily="18" charset="0"/>
                <a:cs typeface="Times New Roman" pitchFamily="18" charset="0"/>
              </a:rPr>
              <a:t>السايتوبلازمي</a:t>
            </a:r>
            <a:r>
              <a:rPr lang="ar-IQ" sz="2400" b="1" dirty="0">
                <a:latin typeface="Times New Roman" pitchFamily="18" charset="0"/>
                <a:cs typeface="Times New Roman" pitchFamily="18" charset="0"/>
              </a:rPr>
              <a:t> وكما موضح في المثال التالي:</a:t>
            </a:r>
          </a:p>
          <a:p>
            <a:pPr marL="0" indent="0" algn="just">
              <a:buNone/>
            </a:pP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875734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2400" b="1" dirty="0" smtClean="0">
                <a:solidFill>
                  <a:prstClr val="black"/>
                </a:solidFill>
                <a:latin typeface="Times New Roman" pitchFamily="18" charset="0"/>
                <a:cs typeface="Times New Roman" pitchFamily="18" charset="0"/>
              </a:rPr>
              <a:t>مخطط يبين العقم </a:t>
            </a:r>
            <a:r>
              <a:rPr lang="ar-IQ" sz="2400" b="1" dirty="0">
                <a:solidFill>
                  <a:prstClr val="black"/>
                </a:solidFill>
                <a:latin typeface="Times New Roman" pitchFamily="18" charset="0"/>
                <a:cs typeface="Times New Roman" pitchFamily="18" charset="0"/>
              </a:rPr>
              <a:t>الذكري </a:t>
            </a:r>
            <a:r>
              <a:rPr lang="ar-IQ" sz="2400" b="1" dirty="0" err="1">
                <a:solidFill>
                  <a:prstClr val="black"/>
                </a:solidFill>
                <a:latin typeface="Times New Roman" pitchFamily="18" charset="0"/>
                <a:cs typeface="Times New Roman" pitchFamily="18" charset="0"/>
              </a:rPr>
              <a:t>السايتوبلازمي</a:t>
            </a:r>
            <a:endParaRPr lang="ar-IQ"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060848"/>
            <a:ext cx="7488832" cy="36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8495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305800" cy="648072"/>
          </a:xfrm>
        </p:spPr>
        <p:txBody>
          <a:bodyPr>
            <a:normAutofit fontScale="90000"/>
          </a:bodyPr>
          <a:lstStyle/>
          <a:p>
            <a:endParaRPr lang="ar-IQ"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1196752"/>
            <a:ext cx="6336704" cy="5120743"/>
          </a:xfrm>
          <a:prstGeom prst="rect">
            <a:avLst/>
          </a:prstGeom>
        </p:spPr>
      </p:pic>
    </p:spTree>
    <p:extLst>
      <p:ext uri="{BB962C8B-B14F-4D97-AF65-F5344CB8AC3E}">
        <p14:creationId xmlns:p14="http://schemas.microsoft.com/office/powerpoint/2010/main" val="2505937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082384"/>
          </a:xfrm>
        </p:spPr>
        <p:txBody>
          <a:bodyPr>
            <a:normAutofit/>
          </a:bodyPr>
          <a:lstStyle/>
          <a:p>
            <a:pPr marL="274320" lvl="0" indent="-274320" algn="r">
              <a:spcBef>
                <a:spcPct val="20000"/>
              </a:spcBef>
            </a:pPr>
            <a:r>
              <a:rPr lang="ar-IQ" sz="2400" b="1" dirty="0" smtClean="0">
                <a:solidFill>
                  <a:prstClr val="black"/>
                </a:solidFill>
                <a:latin typeface="Constantia"/>
              </a:rPr>
              <a:t>3ـ </a:t>
            </a:r>
            <a:r>
              <a:rPr lang="ar-IQ" sz="2000" b="1" dirty="0">
                <a:solidFill>
                  <a:prstClr val="black"/>
                </a:solidFill>
                <a:latin typeface="Constantia"/>
              </a:rPr>
              <a:t>العقم الذكري الوراثي – </a:t>
            </a:r>
            <a:r>
              <a:rPr lang="ar-IQ" sz="2000" b="1" dirty="0" err="1">
                <a:solidFill>
                  <a:prstClr val="black"/>
                </a:solidFill>
                <a:latin typeface="Constantia"/>
              </a:rPr>
              <a:t>السايتوبلازمي</a:t>
            </a:r>
            <a:r>
              <a:rPr lang="en-US" sz="2000" b="1" dirty="0">
                <a:solidFill>
                  <a:prstClr val="black"/>
                </a:solidFill>
                <a:latin typeface="Constantia"/>
                <a:ea typeface="+mn-ea"/>
                <a:cs typeface="+mn-cs"/>
              </a:rPr>
              <a:t/>
            </a:r>
            <a:br>
              <a:rPr lang="en-US" sz="2000" b="1" dirty="0">
                <a:solidFill>
                  <a:prstClr val="black"/>
                </a:solidFill>
                <a:latin typeface="Constantia"/>
                <a:ea typeface="+mn-ea"/>
                <a:cs typeface="+mn-cs"/>
              </a:rPr>
            </a:br>
            <a:r>
              <a:rPr lang="en-US" sz="2000" b="1" dirty="0">
                <a:solidFill>
                  <a:prstClr val="black"/>
                </a:solidFill>
                <a:latin typeface="Constantia"/>
              </a:rPr>
              <a:t>Genetic-Cytoplasmic male  Sterility</a:t>
            </a:r>
            <a:endParaRPr lang="ar-IQ" sz="2000" b="1" dirty="0"/>
          </a:p>
        </p:txBody>
      </p:sp>
      <p:sp>
        <p:nvSpPr>
          <p:cNvPr id="3" name="عنصر نائب للمحتوى 2"/>
          <p:cNvSpPr>
            <a:spLocks noGrp="1"/>
          </p:cNvSpPr>
          <p:nvPr>
            <p:ph idx="1"/>
          </p:nvPr>
        </p:nvSpPr>
        <p:spPr/>
        <p:txBody>
          <a:bodyPr>
            <a:normAutofit/>
          </a:bodyPr>
          <a:lstStyle/>
          <a:p>
            <a:pPr algn="just"/>
            <a:r>
              <a:rPr lang="ar-IQ" sz="2000" b="1" dirty="0" smtClean="0">
                <a:latin typeface="Times New Roman" pitchFamily="18" charset="0"/>
                <a:cs typeface="Times New Roman" pitchFamily="18" charset="0"/>
              </a:rPr>
              <a:t>في </a:t>
            </a:r>
            <a:r>
              <a:rPr lang="ar-IQ" sz="2000" b="1" dirty="0">
                <a:latin typeface="Times New Roman" pitchFamily="18" charset="0"/>
                <a:cs typeface="Times New Roman" pitchFamily="18" charset="0"/>
              </a:rPr>
              <a:t>هذه الحالة يسيطر على صفة العقم الذكري نظام متداخل يشمل الجينات الواقعة في النواة (والذي سبق الكلام عنه في العقم الوراثي النووي، ويرمز لها بالرمز </a:t>
            </a:r>
            <a:r>
              <a:rPr lang="en-US" sz="2000" b="1" dirty="0" err="1">
                <a:latin typeface="Times New Roman" pitchFamily="18" charset="0"/>
                <a:cs typeface="Times New Roman" pitchFamily="18" charset="0"/>
              </a:rPr>
              <a:t>ms</a:t>
            </a:r>
            <a:r>
              <a:rPr lang="en-US" sz="2000" b="1" dirty="0">
                <a:latin typeface="Times New Roman" pitchFamily="18" charset="0"/>
                <a:cs typeface="Times New Roman" pitchFamily="18" charset="0"/>
              </a:rPr>
              <a:t> </a:t>
            </a:r>
            <a:r>
              <a:rPr lang="ar-IQ" sz="2000" b="1" dirty="0" smtClean="0">
                <a:latin typeface="Times New Roman" pitchFamily="18" charset="0"/>
                <a:cs typeface="Times New Roman" pitchFamily="18" charset="0"/>
              </a:rPr>
              <a:t> و</a:t>
            </a:r>
            <a:r>
              <a:rPr lang="en-US" sz="2000" b="1" dirty="0" err="1">
                <a:latin typeface="Times New Roman" pitchFamily="18" charset="0"/>
                <a:cs typeface="Times New Roman" pitchFamily="18" charset="0"/>
              </a:rPr>
              <a:t>Ms</a:t>
            </a:r>
            <a:r>
              <a:rPr lang="en-US" sz="2000" b="1" dirty="0">
                <a:latin typeface="Times New Roman" pitchFamily="18" charset="0"/>
                <a:cs typeface="Times New Roman" pitchFamily="18" charset="0"/>
              </a:rPr>
              <a:t> </a:t>
            </a:r>
            <a:r>
              <a:rPr lang="ar-IQ" sz="2000" b="1" dirty="0" smtClean="0">
                <a:latin typeface="Times New Roman" pitchFamily="18" charset="0"/>
                <a:cs typeface="Times New Roman" pitchFamily="18" charset="0"/>
              </a:rPr>
              <a:t> (حسب </a:t>
            </a:r>
            <a:r>
              <a:rPr lang="ar-IQ" sz="2000" b="1" dirty="0">
                <a:latin typeface="Times New Roman" pitchFamily="18" charset="0"/>
                <a:cs typeface="Times New Roman" pitchFamily="18" charset="0"/>
              </a:rPr>
              <a:t>حالة السيادة والتنحي) مع الجينات الموجودة في </a:t>
            </a:r>
            <a:r>
              <a:rPr lang="ar-IQ" sz="2000" b="1" dirty="0" err="1">
                <a:latin typeface="Times New Roman" pitchFamily="18" charset="0"/>
                <a:cs typeface="Times New Roman" pitchFamily="18" charset="0"/>
              </a:rPr>
              <a:t>السايتوبلازم</a:t>
            </a:r>
            <a:r>
              <a:rPr lang="ar-IQ" sz="2000" b="1" dirty="0">
                <a:latin typeface="Times New Roman" pitchFamily="18" charset="0"/>
                <a:cs typeface="Times New Roman" pitchFamily="18" charset="0"/>
              </a:rPr>
              <a:t> وسنرمز للسايتوبلازم الذي يحمل جينات العقم بالرمز </a:t>
            </a:r>
            <a:r>
              <a:rPr lang="en-US" sz="2000" b="1" dirty="0">
                <a:latin typeface="Times New Roman" pitchFamily="18" charset="0"/>
                <a:cs typeface="Times New Roman" pitchFamily="18" charset="0"/>
              </a:rPr>
              <a:t>S (Sterility) </a:t>
            </a:r>
            <a:r>
              <a:rPr lang="ar-IQ" sz="2000" b="1" dirty="0" smtClean="0">
                <a:latin typeface="Times New Roman" pitchFamily="18" charset="0"/>
                <a:cs typeface="Times New Roman" pitchFamily="18" charset="0"/>
              </a:rPr>
              <a:t> </a:t>
            </a:r>
            <a:r>
              <a:rPr lang="ar-IQ" sz="2000" b="1" dirty="0" err="1" smtClean="0">
                <a:latin typeface="Times New Roman" pitchFamily="18" charset="0"/>
                <a:cs typeface="Times New Roman" pitchFamily="18" charset="0"/>
              </a:rPr>
              <a:t>والسايتوبلازم</a:t>
            </a:r>
            <a:r>
              <a:rPr lang="ar-IQ" sz="2000" b="1" dirty="0" smtClean="0">
                <a:latin typeface="Times New Roman" pitchFamily="18" charset="0"/>
                <a:cs typeface="Times New Roman" pitchFamily="18" charset="0"/>
              </a:rPr>
              <a:t> </a:t>
            </a:r>
            <a:r>
              <a:rPr lang="ar-IQ" sz="2000" b="1" dirty="0">
                <a:latin typeface="Times New Roman" pitchFamily="18" charset="0"/>
                <a:cs typeface="Times New Roman" pitchFamily="18" charset="0"/>
              </a:rPr>
              <a:t>الخصب إي الطبيعي (</a:t>
            </a:r>
            <a:r>
              <a:rPr lang="en-US" sz="2000" b="1" dirty="0">
                <a:latin typeface="Times New Roman" pitchFamily="18" charset="0"/>
                <a:cs typeface="Times New Roman" pitchFamily="18" charset="0"/>
              </a:rPr>
              <a:t>Normal) </a:t>
            </a:r>
            <a:r>
              <a:rPr lang="ar-IQ" sz="2000" b="1" dirty="0" smtClean="0">
                <a:latin typeface="Times New Roman" pitchFamily="18" charset="0"/>
                <a:cs typeface="Times New Roman" pitchFamily="18" charset="0"/>
              </a:rPr>
              <a:t>ا) لذي </a:t>
            </a:r>
            <a:r>
              <a:rPr lang="ar-IQ" sz="2000" b="1" dirty="0">
                <a:latin typeface="Times New Roman" pitchFamily="18" charset="0"/>
                <a:cs typeface="Times New Roman" pitchFamily="18" charset="0"/>
              </a:rPr>
              <a:t>لا يحمل جينات العقم يرمز له بالرمز </a:t>
            </a:r>
            <a:r>
              <a:rPr lang="en-US" sz="2000" b="1" dirty="0">
                <a:latin typeface="Times New Roman" pitchFamily="18" charset="0"/>
                <a:cs typeface="Times New Roman" pitchFamily="18" charset="0"/>
              </a:rPr>
              <a:t>N </a:t>
            </a:r>
            <a:r>
              <a:rPr lang="ar-IQ" sz="2000" b="1" dirty="0" smtClean="0">
                <a:latin typeface="Times New Roman" pitchFamily="18" charset="0"/>
                <a:cs typeface="Times New Roman" pitchFamily="18" charset="0"/>
              </a:rPr>
              <a:t> وكما </a:t>
            </a:r>
            <a:r>
              <a:rPr lang="ar-IQ" sz="2000" b="1" dirty="0">
                <a:latin typeface="Times New Roman" pitchFamily="18" charset="0"/>
                <a:cs typeface="Times New Roman" pitchFamily="18" charset="0"/>
              </a:rPr>
              <a:t>موضح في المخططات المرفقة. وجد هذا </a:t>
            </a:r>
            <a:r>
              <a:rPr lang="ar-IQ" sz="2000" b="1" dirty="0" err="1">
                <a:latin typeface="Times New Roman" pitchFamily="18" charset="0"/>
                <a:cs typeface="Times New Roman" pitchFamily="18" charset="0"/>
              </a:rPr>
              <a:t>النطام</a:t>
            </a:r>
            <a:r>
              <a:rPr lang="ar-IQ" sz="2000" b="1" dirty="0">
                <a:latin typeface="Times New Roman" pitchFamily="18" charset="0"/>
                <a:cs typeface="Times New Roman" pitchFamily="18" charset="0"/>
              </a:rPr>
              <a:t> في العديد من المحاصيل الزراعية كالبصل وقصب السكر والذرة الصفراء والبيضاء والحنطة. وفي هذا النوع من العقم الذكري ليس </a:t>
            </a:r>
            <a:r>
              <a:rPr lang="ar-IQ" sz="2000" b="1" dirty="0" err="1">
                <a:latin typeface="Times New Roman" pitchFamily="18" charset="0"/>
                <a:cs typeface="Times New Roman" pitchFamily="18" charset="0"/>
              </a:rPr>
              <a:t>بامكان</a:t>
            </a:r>
            <a:r>
              <a:rPr lang="ar-IQ" sz="2000" b="1" dirty="0">
                <a:latin typeface="Times New Roman" pitchFamily="18" charset="0"/>
                <a:cs typeface="Times New Roman" pitchFamily="18" charset="0"/>
              </a:rPr>
              <a:t> العوامل </a:t>
            </a:r>
            <a:r>
              <a:rPr lang="ar-IQ" sz="2000" b="1" dirty="0" err="1">
                <a:latin typeface="Times New Roman" pitchFamily="18" charset="0"/>
                <a:cs typeface="Times New Roman" pitchFamily="18" charset="0"/>
              </a:rPr>
              <a:t>السايتوبلازمية</a:t>
            </a:r>
            <a:r>
              <a:rPr lang="ar-IQ" sz="2000" b="1" dirty="0">
                <a:latin typeface="Times New Roman" pitchFamily="18" charset="0"/>
                <a:cs typeface="Times New Roman" pitchFamily="18" charset="0"/>
              </a:rPr>
              <a:t> العقيمة لوحدها او الجينات المتنحية الموجودة في النواة لوحدها من انتاج او اظهار حالات العقم.</a:t>
            </a:r>
          </a:p>
        </p:txBody>
      </p:sp>
    </p:spTree>
    <p:extLst>
      <p:ext uri="{BB962C8B-B14F-4D97-AF65-F5344CB8AC3E}">
        <p14:creationId xmlns:p14="http://schemas.microsoft.com/office/powerpoint/2010/main" val="17865562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TotalTime>
  <Words>2142</Words>
  <Application>Microsoft Office PowerPoint</Application>
  <PresentationFormat>عرض على الشاشة (3:4)‏</PresentationFormat>
  <Paragraphs>70</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تدفق</vt:lpstr>
      <vt:lpstr>الاستاذ الدكتور عزيز مهدي </vt:lpstr>
      <vt:lpstr>العقم وعدم التوافق الذاتي              Incompatibility and Sterility</vt:lpstr>
      <vt:lpstr>العقم الذكري : Male Sterility </vt:lpstr>
      <vt:lpstr>1 -  العقم الذكري الوراثي (النووي)Genetic male sterility </vt:lpstr>
      <vt:lpstr>طريقة المحافظة على السلالات العقيمة</vt:lpstr>
      <vt:lpstr>2ـ العقم الذكري السايتوبلازمي : Cytoplasmic male sterility </vt:lpstr>
      <vt:lpstr>مخطط يبين العقم الذكري السايتوبلازمي</vt:lpstr>
      <vt:lpstr>عرض تقديمي في PowerPoint</vt:lpstr>
      <vt:lpstr>3ـ العقم الذكري الوراثي – السايتوبلازمي Genetic-Cytoplasmic male  Sterility</vt:lpstr>
      <vt:lpstr>مثال:</vt:lpstr>
      <vt:lpstr>حالات العقم الذكري الوراثي - السايتوبلازمي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 عدم التوافق الجنسي الذاتي                                       Self – incompatibility </vt:lpstr>
      <vt:lpstr>هناك نظامين لعدم التوافق الذاتي</vt:lpstr>
      <vt:lpstr>عرض تقديمي في PowerPoint</vt:lpstr>
      <vt:lpstr>عرض تقديمي في PowerPoint</vt:lpstr>
      <vt:lpstr>2 -نظام عدم التوافق السبوري:            Saprophytic incompatibility</vt:lpstr>
      <vt:lpstr>عرض تقديمي في PowerPoint</vt:lpstr>
      <vt:lpstr> ثانيا : نظام الـ Hteromorphic </vt:lpstr>
      <vt:lpstr>عرض تقديمي في PowerPoint</vt:lpstr>
      <vt:lpstr>تاثيرات درجة الحرارة على ظاهرة عدم التوافق الذاتي : </vt:lpstr>
      <vt:lpstr>عرض تقديمي في PowerPoint</vt:lpstr>
      <vt:lpstr>وسائل التغلب على ظاهرة عدم التوافق الجنسي الذاتي :ــ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23</cp:revision>
  <dcterms:created xsi:type="dcterms:W3CDTF">2020-04-27T19:58:37Z</dcterms:created>
  <dcterms:modified xsi:type="dcterms:W3CDTF">2020-05-13T09:21:41Z</dcterms:modified>
</cp:coreProperties>
</file>